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22"/>
  </p:notesMasterIdLst>
  <p:sldIdLst>
    <p:sldId id="259" r:id="rId2"/>
    <p:sldId id="278" r:id="rId3"/>
    <p:sldId id="284" r:id="rId4"/>
    <p:sldId id="265" r:id="rId5"/>
    <p:sldId id="285" r:id="rId6"/>
    <p:sldId id="279" r:id="rId7"/>
    <p:sldId id="282" r:id="rId8"/>
    <p:sldId id="281" r:id="rId9"/>
    <p:sldId id="266" r:id="rId10"/>
    <p:sldId id="267" r:id="rId11"/>
    <p:sldId id="268" r:id="rId12"/>
    <p:sldId id="269" r:id="rId13"/>
    <p:sldId id="270" r:id="rId14"/>
    <p:sldId id="271" r:id="rId15"/>
    <p:sldId id="272" r:id="rId16"/>
    <p:sldId id="273" r:id="rId17"/>
    <p:sldId id="274" r:id="rId18"/>
    <p:sldId id="275" r:id="rId19"/>
    <p:sldId id="276" r:id="rId20"/>
    <p:sldId id="277" r:id="rId2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3803" autoAdjust="0"/>
    <p:restoredTop sz="94224" autoAdjust="0"/>
  </p:normalViewPr>
  <p:slideViewPr>
    <p:cSldViewPr>
      <p:cViewPr varScale="1">
        <p:scale>
          <a:sx n="96" d="100"/>
          <a:sy n="96" d="100"/>
        </p:scale>
        <p:origin x="-1608" y="-11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323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DA0AA9-E4EA-5442-89A5-FD5C1E104FA6}" type="datetimeFigureOut">
              <a:rPr lang="en-US" smtClean="0"/>
              <a:t>28/07/15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643E7C-8DEA-AC4A-A611-CD08D87D3DA5}" type="slidenum">
              <a:rPr lang="en-US" smtClean="0"/>
              <a:t>‹#›</a:t>
            </a:fld>
            <a:endParaRPr lang="en-US"/>
          </a:p>
        </p:txBody>
      </p:sp>
    </p:spTree>
    <p:extLst>
      <p:ext uri="{BB962C8B-B14F-4D97-AF65-F5344CB8AC3E}">
        <p14:creationId xmlns:p14="http://schemas.microsoft.com/office/powerpoint/2010/main" val="39699429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natureprotocols.com/computational_and_theoretical_biology/" TargetMode="External"/><Relationship Id="rId4" Type="http://schemas.openxmlformats.org/officeDocument/2006/relationships/hyperlink" Target="http://www.nature.com/nprot/journal/v4/n1/full/nprot.2008.211.html%23a1" TargetMode="External"/><Relationship Id="rId5" Type="http://schemas.openxmlformats.org/officeDocument/2006/relationships/hyperlink" Target="http://www.nature.com/nprot/journal/v4/n1/full/nprot.2008.211.html%23a2"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#GSM104557 = Value for GSM104557: </a:t>
            </a:r>
            <a:r>
              <a:rPr lang="en-AU" sz="1200" kern="1200" dirty="0" err="1" smtClean="0">
                <a:solidFill>
                  <a:schemeClr val="tx1"/>
                </a:solidFill>
                <a:effectLst/>
                <a:latin typeface="+mn-lt"/>
                <a:ea typeface="+mn-ea"/>
                <a:cs typeface="+mn-cs"/>
              </a:rPr>
              <a:t>NaÃ¯ve</a:t>
            </a:r>
            <a:r>
              <a:rPr lang="en-AU" sz="1200" kern="1200" dirty="0" smtClean="0">
                <a:solidFill>
                  <a:schemeClr val="tx1"/>
                </a:solidFill>
                <a:effectLst/>
                <a:latin typeface="+mn-lt"/>
                <a:ea typeface="+mn-ea"/>
                <a:cs typeface="+mn-cs"/>
              </a:rPr>
              <a:t> LV,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#GSM104558 = Value for GSM104558: NaÃ¯ve2 LV,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#GSM104657 = Value for GSM104657: </a:t>
            </a:r>
            <a:r>
              <a:rPr lang="en-AU" sz="1200" kern="1200" dirty="0" err="1" smtClean="0">
                <a:solidFill>
                  <a:schemeClr val="tx1"/>
                </a:solidFill>
                <a:effectLst/>
                <a:latin typeface="+mn-lt"/>
                <a:ea typeface="+mn-ea"/>
                <a:cs typeface="+mn-cs"/>
              </a:rPr>
              <a:t>NaÃ¯ve</a:t>
            </a:r>
            <a:r>
              <a:rPr lang="en-AU" sz="1200" kern="1200" dirty="0" smtClean="0">
                <a:solidFill>
                  <a:schemeClr val="tx1"/>
                </a:solidFill>
                <a:effectLst/>
                <a:latin typeface="+mn-lt"/>
                <a:ea typeface="+mn-ea"/>
                <a:cs typeface="+mn-cs"/>
              </a:rPr>
              <a:t> LV,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Sham LV:</a:t>
            </a:r>
          </a:p>
          <a:p>
            <a:r>
              <a:rPr lang="en-AU" sz="1200" kern="1200" dirty="0" smtClean="0">
                <a:solidFill>
                  <a:schemeClr val="tx1"/>
                </a:solidFill>
                <a:effectLst/>
                <a:latin typeface="+mn-lt"/>
                <a:ea typeface="+mn-ea"/>
                <a:cs typeface="+mn-cs"/>
              </a:rPr>
              <a:t>#GSM104565 = Value for GSM104565: 15 </a:t>
            </a:r>
            <a:r>
              <a:rPr lang="en-AU" sz="1200" kern="1200" dirty="0" err="1" smtClean="0">
                <a:solidFill>
                  <a:schemeClr val="tx1"/>
                </a:solidFill>
                <a:effectLst/>
                <a:latin typeface="+mn-lt"/>
                <a:ea typeface="+mn-ea"/>
                <a:cs typeface="+mn-cs"/>
              </a:rPr>
              <a:t>min_LV</a:t>
            </a:r>
            <a:r>
              <a:rPr lang="en-AU" sz="1200" kern="1200" dirty="0" smtClean="0">
                <a:solidFill>
                  <a:schemeClr val="tx1"/>
                </a:solidFill>
                <a:effectLst/>
                <a:latin typeface="+mn-lt"/>
                <a:ea typeface="+mn-ea"/>
                <a:cs typeface="+mn-cs"/>
              </a:rPr>
              <a:t>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#GSM104664 = Value for GSM104664: 15 </a:t>
            </a:r>
            <a:r>
              <a:rPr lang="en-AU" sz="1200" kern="1200" dirty="0" err="1" smtClean="0">
                <a:solidFill>
                  <a:schemeClr val="tx1"/>
                </a:solidFill>
                <a:effectLst/>
                <a:latin typeface="+mn-lt"/>
                <a:ea typeface="+mn-ea"/>
                <a:cs typeface="+mn-cs"/>
              </a:rPr>
              <a:t>min_LV</a:t>
            </a:r>
            <a:r>
              <a:rPr lang="en-AU" sz="1200" kern="1200" dirty="0" smtClean="0">
                <a:solidFill>
                  <a:schemeClr val="tx1"/>
                </a:solidFill>
                <a:effectLst/>
                <a:latin typeface="+mn-lt"/>
                <a:ea typeface="+mn-ea"/>
                <a:cs typeface="+mn-cs"/>
              </a:rPr>
              <a:t>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#GSM104566 = Value for GSM104566: 60 </a:t>
            </a:r>
            <a:r>
              <a:rPr lang="en-AU" sz="1200" kern="1200" dirty="0" err="1" smtClean="0">
                <a:solidFill>
                  <a:schemeClr val="tx1"/>
                </a:solidFill>
                <a:effectLst/>
                <a:latin typeface="+mn-lt"/>
                <a:ea typeface="+mn-ea"/>
                <a:cs typeface="+mn-cs"/>
              </a:rPr>
              <a:t>min_LV</a:t>
            </a:r>
            <a:r>
              <a:rPr lang="en-AU" sz="1200" kern="1200" dirty="0" smtClean="0">
                <a:solidFill>
                  <a:schemeClr val="tx1"/>
                </a:solidFill>
                <a:effectLst/>
                <a:latin typeface="+mn-lt"/>
                <a:ea typeface="+mn-ea"/>
                <a:cs typeface="+mn-cs"/>
              </a:rPr>
              <a:t>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#GSM104665 = Value for GSM104665: 60 </a:t>
            </a:r>
            <a:r>
              <a:rPr lang="en-AU" sz="1200" kern="1200" dirty="0" err="1" smtClean="0">
                <a:solidFill>
                  <a:schemeClr val="tx1"/>
                </a:solidFill>
                <a:effectLst/>
                <a:latin typeface="+mn-lt"/>
                <a:ea typeface="+mn-ea"/>
                <a:cs typeface="+mn-cs"/>
              </a:rPr>
              <a:t>min_LV</a:t>
            </a:r>
            <a:r>
              <a:rPr lang="en-AU" sz="1200" kern="1200" dirty="0" smtClean="0">
                <a:solidFill>
                  <a:schemeClr val="tx1"/>
                </a:solidFill>
                <a:effectLst/>
                <a:latin typeface="+mn-lt"/>
                <a:ea typeface="+mn-ea"/>
                <a:cs typeface="+mn-cs"/>
              </a:rPr>
              <a:t>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#GSM104567 = Value for GSM104567: 4h_LV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#GSM104666 = Value for GSM104666: 4h_LV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#GSM104568 = Value for GSM104568: 12h_LV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#GSM104667 = Value for GSM104667: 12h_LV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#GSM104569 = Value for GSM104569: 24h_LV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#GSM104668 = Value for GSM104668: 24h_LV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#GSM104570 = Value for GSM104570: 48h_LV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#GSM104669 = Value for GSM104669: 48h_LV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Infarcted tissue:</a:t>
            </a:r>
            <a:endParaRPr lang="en-US" dirty="0" smtClean="0"/>
          </a:p>
          <a:p>
            <a:r>
              <a:rPr lang="en-AU" sz="1200" kern="1200" dirty="0" smtClean="0">
                <a:solidFill>
                  <a:schemeClr val="tx1"/>
                </a:solidFill>
                <a:effectLst/>
                <a:latin typeface="+mn-lt"/>
                <a:ea typeface="+mn-ea"/>
                <a:cs typeface="+mn-cs"/>
              </a:rPr>
              <a:t>#GSM104559 = Value for GSM104559: 15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#GSM104658 = Value for GSM104658: 15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#GSM104560 = Value for GSM104560: 60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#GSM104659 = Value for GSM104659: 60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#GSM104561 = Value for GSM104561: 4h_post-AMI_IF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#GSM104660 = Value for GSM104660: 4h_post-AMI_IF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#GSM104562 = Value for GSM104562: 12h_post-AMI_IF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#GSM104661 = Value for GSM104661: 12h_post-AMI_IF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#GSM104563 = Value for GSM104563: 24h_post-AMI_IF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#GSM104662 = Value for GSM104662: 24h_post-AMI_IF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#GSM104564 = Value for GSM104564: 48h_post-AMI_IF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#GSM104663 = Value for GSM104663: 48h_post-AMI_IF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Surviving free wall:</a:t>
            </a:r>
          </a:p>
          <a:p>
            <a:r>
              <a:rPr lang="en-AU" sz="1200" kern="1200" dirty="0" smtClean="0">
                <a:solidFill>
                  <a:schemeClr val="tx1"/>
                </a:solidFill>
                <a:effectLst/>
                <a:latin typeface="+mn-lt"/>
                <a:ea typeface="+mn-ea"/>
                <a:cs typeface="+mn-cs"/>
              </a:rPr>
              <a:t>#GSM104583 = Value for GSM104583: 15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#GSM104682 = Value for GSM104682: 15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#GSM104584 = Value for GSM104584: 60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#GSM104683 = Value for GSM104683: 60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#GSM104585 = Value for GSM104585: 4h_post-AMI_FW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#GSM104684 = Value for GSM104684: 4h_post-AMI_FW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#GSM104586 = Value for GSM104586: 12h_post-AMI_FW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#GSM104685 = Value for GSM104685: 12h_post-AMI_FW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#GSM104587 = Value for GSM104587: 24h_post-AMI_FW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#GSM104686 = Value for GSM104686: 24h_post-AMI_FW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#GSM104588 = Value for GSM104588: 48h_post-AMI_FW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#GSM104687 = Value for GSM104687: 48h_post-AMI_FW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48hr:</a:t>
            </a:r>
          </a:p>
          <a:p>
            <a:r>
              <a:rPr lang="en-AU" sz="1200" kern="1200" dirty="0" smtClean="0">
                <a:solidFill>
                  <a:schemeClr val="tx1"/>
                </a:solidFill>
                <a:effectLst/>
                <a:latin typeface="+mn-lt"/>
                <a:ea typeface="+mn-ea"/>
                <a:cs typeface="+mn-cs"/>
              </a:rPr>
              <a:t>#GSM104570 = Value for GSM104570: 48h_LV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#GSM104669 = Value for GSM104669: 48h_LV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#GSM104564 = Value for GSM104564: 48h_post-AMI_IF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#GSM104663 = Value for GSM104663: 48h_post-AMI_IF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#GSM104588 = Value for GSM104588: 48h_post-AMI_FW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#GSM104687 = Value for GSM104687: 48h_post-AMI_FW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endParaRPr lang="en-AU" sz="1200" kern="1200" dirty="0" smtClean="0">
              <a:solidFill>
                <a:schemeClr val="tx1"/>
              </a:solidFill>
              <a:effectLst/>
              <a:latin typeface="+mn-lt"/>
              <a:ea typeface="+mn-ea"/>
              <a:cs typeface="+mn-cs"/>
            </a:endParaRPr>
          </a:p>
          <a:p>
            <a:endParaRPr lang="en-AU"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4643E7C-8DEA-AC4A-A611-CD08D87D3DA5}" type="slidenum">
              <a:rPr lang="en-US" smtClean="0"/>
              <a:t>8</a:t>
            </a:fld>
            <a:endParaRPr lang="en-US"/>
          </a:p>
        </p:txBody>
      </p:sp>
    </p:spTree>
    <p:extLst>
      <p:ext uri="{BB962C8B-B14F-4D97-AF65-F5344CB8AC3E}">
        <p14:creationId xmlns:p14="http://schemas.microsoft.com/office/powerpoint/2010/main" val="60951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www.nature.com</a:t>
            </a:r>
            <a:r>
              <a:rPr lang="en-US" dirty="0" smtClean="0"/>
              <a:t>/</a:t>
            </a:r>
            <a:r>
              <a:rPr lang="en-US" dirty="0" err="1" smtClean="0"/>
              <a:t>nprot</a:t>
            </a:r>
            <a:r>
              <a:rPr lang="en-US" dirty="0" smtClean="0"/>
              <a:t>/journal/v4/n1/full/nprot.2008.211.html</a:t>
            </a:r>
          </a:p>
          <a:p>
            <a:r>
              <a:rPr lang="en-US" sz="1200" i="1" kern="1200" dirty="0" smtClean="0">
                <a:solidFill>
                  <a:schemeClr val="tx1"/>
                </a:solidFill>
                <a:latin typeface="+mn-lt"/>
                <a:ea typeface="+mn-ea"/>
                <a:cs typeface="+mn-cs"/>
              </a:rPr>
              <a:t>Nature Protocols</a:t>
            </a:r>
            <a:r>
              <a:rPr lang="en-US" sz="120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4</a:t>
            </a:r>
            <a:r>
              <a:rPr lang="en-US" sz="1200" b="0" i="0" kern="1200" dirty="0" smtClean="0">
                <a:solidFill>
                  <a:schemeClr val="tx1"/>
                </a:solidFill>
                <a:latin typeface="+mn-lt"/>
                <a:ea typeface="+mn-ea"/>
                <a:cs typeface="+mn-cs"/>
              </a:rPr>
              <a:t>, 44 - 57 (2009)  Published online: 18 December 2008 | doi:10.1038/nprot.2008.211</a:t>
            </a:r>
          </a:p>
          <a:p>
            <a:r>
              <a:rPr lang="en-US" sz="1200" b="1" i="0" kern="1200" dirty="0" smtClean="0">
                <a:solidFill>
                  <a:schemeClr val="tx1"/>
                </a:solidFill>
                <a:latin typeface="+mn-lt"/>
                <a:ea typeface="+mn-ea"/>
                <a:cs typeface="+mn-cs"/>
              </a:rPr>
              <a:t>Subject Category: </a:t>
            </a:r>
            <a:r>
              <a:rPr lang="en-US" sz="1200" b="1" i="0" u="sng" kern="1200" dirty="0" smtClean="0">
                <a:solidFill>
                  <a:schemeClr val="tx1"/>
                </a:solidFill>
                <a:latin typeface="+mn-lt"/>
                <a:ea typeface="+mn-ea"/>
                <a:cs typeface="+mn-cs"/>
                <a:hlinkClick r:id="rId3"/>
              </a:rPr>
              <a:t>Computational and theoretical biology</a:t>
            </a:r>
          </a:p>
          <a:p>
            <a:r>
              <a:rPr lang="en-US" sz="1200" b="0" i="0" kern="1200" dirty="0" smtClean="0">
                <a:solidFill>
                  <a:schemeClr val="tx1"/>
                </a:solidFill>
                <a:latin typeface="+mn-lt"/>
                <a:ea typeface="+mn-ea"/>
                <a:cs typeface="+mn-cs"/>
              </a:rPr>
              <a:t>Systematic and integrative analysis of large gene lists using DAVID bioinformatics resources</a:t>
            </a:r>
          </a:p>
          <a:p>
            <a:r>
              <a:rPr lang="en-US" sz="1200" b="0" i="0" kern="1200" dirty="0" smtClean="0">
                <a:solidFill>
                  <a:schemeClr val="tx1"/>
                </a:solidFill>
                <a:latin typeface="+mn-lt"/>
                <a:ea typeface="+mn-ea"/>
                <a:cs typeface="+mn-cs"/>
              </a:rPr>
              <a:t>Da Wei Huang</a:t>
            </a:r>
            <a:r>
              <a:rPr lang="en-US" sz="1200" b="0" i="0" u="sng" kern="1200" dirty="0" smtClean="0">
                <a:solidFill>
                  <a:schemeClr val="tx1"/>
                </a:solidFill>
                <a:latin typeface="+mn-lt"/>
                <a:ea typeface="+mn-ea"/>
                <a:cs typeface="+mn-cs"/>
                <a:hlinkClick r:id="rId4"/>
              </a:rPr>
              <a:t>1</a:t>
            </a:r>
            <a:r>
              <a:rPr lang="en-US" sz="1200" b="0" i="0" u="sng" kern="1200" baseline="30000" dirty="0" smtClean="0">
                <a:solidFill>
                  <a:schemeClr val="tx1"/>
                </a:solidFill>
                <a:latin typeface="+mn-lt"/>
                <a:ea typeface="+mn-ea"/>
                <a:cs typeface="+mn-cs"/>
                <a:hlinkClick r:id="rId4"/>
              </a:rPr>
              <a:t>,</a:t>
            </a:r>
            <a:r>
              <a:rPr lang="en-US" sz="1200" b="0" i="0" u="sng" kern="1200" baseline="0" dirty="0" smtClean="0">
                <a:solidFill>
                  <a:schemeClr val="tx1"/>
                </a:solidFill>
                <a:latin typeface="+mn-lt"/>
                <a:ea typeface="+mn-ea"/>
                <a:cs typeface="+mn-cs"/>
                <a:hlinkClick r:id="rId5"/>
              </a:rPr>
              <a:t>2, Brad T Sherman</a:t>
            </a:r>
            <a:r>
              <a:rPr lang="en-US" sz="1200" b="0" i="0" u="sng" kern="1200" baseline="0" dirty="0" smtClean="0">
                <a:solidFill>
                  <a:schemeClr val="tx1"/>
                </a:solidFill>
                <a:latin typeface="+mn-lt"/>
                <a:ea typeface="+mn-ea"/>
                <a:cs typeface="+mn-cs"/>
                <a:hlinkClick r:id="rId4"/>
              </a:rPr>
              <a:t>1</a:t>
            </a:r>
            <a:r>
              <a:rPr lang="en-US" sz="1200" b="0" i="0" u="sng" kern="1200" baseline="30000" dirty="0" smtClean="0">
                <a:solidFill>
                  <a:schemeClr val="tx1"/>
                </a:solidFill>
                <a:latin typeface="+mn-lt"/>
                <a:ea typeface="+mn-ea"/>
                <a:cs typeface="+mn-cs"/>
                <a:hlinkClick r:id="rId4"/>
              </a:rPr>
              <a:t>,</a:t>
            </a:r>
            <a:r>
              <a:rPr lang="en-US" sz="1200" b="0" i="0" u="sng" kern="1200" baseline="0" dirty="0" smtClean="0">
                <a:solidFill>
                  <a:schemeClr val="tx1"/>
                </a:solidFill>
                <a:latin typeface="+mn-lt"/>
                <a:ea typeface="+mn-ea"/>
                <a:cs typeface="+mn-cs"/>
                <a:hlinkClick r:id="rId5"/>
              </a:rPr>
              <a:t>2 &amp; Richard A Lempicki</a:t>
            </a:r>
            <a:r>
              <a:rPr lang="en-US" sz="1200" b="0" i="0" u="sng" kern="1200" baseline="0" dirty="0" smtClean="0">
                <a:solidFill>
                  <a:schemeClr val="tx1"/>
                </a:solidFill>
                <a:latin typeface="+mn-lt"/>
                <a:ea typeface="+mn-ea"/>
                <a:cs typeface="+mn-cs"/>
                <a:hlinkClick r:id="rId4"/>
              </a:rPr>
              <a:t>1</a:t>
            </a:r>
          </a:p>
          <a:p>
            <a:r>
              <a:rPr lang="en-US" sz="1200" b="1" i="0" kern="1200" baseline="0" dirty="0" smtClean="0">
                <a:solidFill>
                  <a:schemeClr val="tx1"/>
                </a:solidFill>
                <a:latin typeface="+mn-lt"/>
                <a:ea typeface="+mn-ea"/>
                <a:cs typeface="+mn-cs"/>
              </a:rPr>
              <a:t>ABSTRACT</a:t>
            </a:r>
          </a:p>
          <a:p>
            <a:r>
              <a:rPr lang="en-US" sz="1200" b="0" i="0" kern="1200" baseline="0" dirty="0" smtClean="0">
                <a:solidFill>
                  <a:schemeClr val="tx1"/>
                </a:solidFill>
                <a:latin typeface="+mn-lt"/>
                <a:ea typeface="+mn-ea"/>
                <a:cs typeface="+mn-cs"/>
              </a:rPr>
              <a:t>DAVID bioinformatics resources consists of an integrated biological knowledgebase and analytic tools aimed at systematically extracting biological meaning from large gene/protein lists. This protocol explains how to use DAVID, a high-throughput and integrated data-mining environment, to analyze gene lists derived from high-throughput genomic experiments. The procedure first requires uploading a gene list containing any number of common gene identifiers followed by analysis using one or more text and pathway-mining tools such as gene functional classification, functional annotation chart or clustering and functional annotation table. By following this protocol, investigators are able to gain an in-depth understanding of the biological themes in lists of genes that are enriched in genome-scale studies.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1" kern="1200" dirty="0" smtClean="0">
                <a:solidFill>
                  <a:schemeClr val="tx1"/>
                </a:solidFill>
                <a:latin typeface="+mn-lt"/>
                <a:ea typeface="+mn-ea"/>
                <a:cs typeface="+mn-cs"/>
              </a:rPr>
              <a:t>Supplementary Data 1. Collection of 68 similar enrichment analysis tools. The tools are roughly categorized into three classes according to their backend algorithms. Reference links are provided for more information about each tool.</a:t>
            </a:r>
          </a:p>
          <a:p>
            <a:endParaRPr lang="en-US" sz="1200" b="1" i="0" kern="1200" baseline="0" dirty="0" smtClean="0">
              <a:solidFill>
                <a:schemeClr val="tx1"/>
              </a:solidFill>
              <a:latin typeface="+mn-lt"/>
              <a:ea typeface="+mn-ea"/>
              <a:cs typeface="+mn-cs"/>
            </a:endParaRPr>
          </a:p>
          <a:p>
            <a:endParaRPr lang="en-US" dirty="0" smtClean="0"/>
          </a:p>
          <a:p>
            <a:endParaRPr lang="en-US" dirty="0" smtClean="0"/>
          </a:p>
          <a:p>
            <a:endParaRPr lang="en-US" dirty="0" smtClean="0"/>
          </a:p>
          <a:p>
            <a:r>
              <a:rPr lang="en-US" dirty="0" smtClean="0"/>
              <a:t>Others like DAVID</a:t>
            </a:r>
            <a:r>
              <a:rPr lang="en-US" baseline="0" dirty="0" smtClean="0"/>
              <a:t> </a:t>
            </a:r>
            <a:r>
              <a:rPr lang="en-US" baseline="0" dirty="0" err="1" smtClean="0"/>
              <a:t>eg</a:t>
            </a:r>
            <a:r>
              <a:rPr lang="en-US" baseline="0" dirty="0" smtClean="0"/>
              <a:t> http://</a:t>
            </a:r>
            <a:r>
              <a:rPr lang="en-US" baseline="0" dirty="0" err="1" smtClean="0"/>
              <a:t>cbl-gorilla.cs.technion.ac.il</a:t>
            </a:r>
            <a:r>
              <a:rPr lang="en-US" baseline="0" dirty="0" smtClean="0"/>
              <a:t>/</a:t>
            </a:r>
            <a:r>
              <a:rPr lang="en-US" baseline="0" dirty="0" err="1" smtClean="0"/>
              <a:t>GOrilla</a:t>
            </a:r>
            <a:r>
              <a:rPr lang="en-US" baseline="0" dirty="0" smtClean="0"/>
              <a:t>/8ynkxheq/</a:t>
            </a:r>
            <a:r>
              <a:rPr lang="en-US" baseline="0" dirty="0" err="1" smtClean="0"/>
              <a:t>GOResults.html</a:t>
            </a:r>
            <a:r>
              <a:rPr lang="en-US" baseline="0" dirty="0" smtClean="0"/>
              <a:t> – much simpler interface and pathway maps but mostly on function of GOI product, not specific pathway?</a:t>
            </a:r>
            <a:endParaRPr lang="en-US" dirty="0" smtClean="0"/>
          </a:p>
          <a:p>
            <a:r>
              <a:rPr lang="en-US" dirty="0" smtClean="0"/>
              <a:t>http://</a:t>
            </a:r>
            <a:r>
              <a:rPr lang="en-US" dirty="0" err="1" smtClean="0"/>
              <a:t>www.ncbi.nlm.nih.gov</a:t>
            </a:r>
            <a:r>
              <a:rPr lang="en-US" dirty="0" smtClean="0"/>
              <a:t>/gene – from GK</a:t>
            </a:r>
            <a:r>
              <a:rPr lang="en-US" baseline="0" dirty="0" smtClean="0"/>
              <a:t> - may be of help</a:t>
            </a:r>
          </a:p>
          <a:p>
            <a:r>
              <a:rPr lang="en-US" dirty="0" smtClean="0"/>
              <a:t>http://</a:t>
            </a:r>
            <a:r>
              <a:rPr lang="en-US" dirty="0" err="1" smtClean="0"/>
              <a:t>rgd.mcw.edu</a:t>
            </a:r>
            <a:r>
              <a:rPr lang="en-US" dirty="0" smtClean="0"/>
              <a:t>/ = rat genome </a:t>
            </a:r>
            <a:r>
              <a:rPr lang="en-US" dirty="0" err="1" smtClean="0"/>
              <a:t>dateabase</a:t>
            </a:r>
            <a:endParaRPr lang="en-US" dirty="0"/>
          </a:p>
        </p:txBody>
      </p:sp>
      <p:sp>
        <p:nvSpPr>
          <p:cNvPr id="4" name="Slide Number Placeholder 3"/>
          <p:cNvSpPr>
            <a:spLocks noGrp="1"/>
          </p:cNvSpPr>
          <p:nvPr>
            <p:ph type="sldNum" sz="quarter" idx="10"/>
          </p:nvPr>
        </p:nvSpPr>
        <p:spPr/>
        <p:txBody>
          <a:bodyPr/>
          <a:lstStyle/>
          <a:p>
            <a:fld id="{24643E7C-8DEA-AC4A-A611-CD08D87D3DA5}" type="slidenum">
              <a:rPr lang="en-US" smtClean="0"/>
              <a:t>13</a:t>
            </a:fld>
            <a:endParaRPr lang="en-US"/>
          </a:p>
        </p:txBody>
      </p:sp>
    </p:spTree>
    <p:extLst>
      <p:ext uri="{BB962C8B-B14F-4D97-AF65-F5344CB8AC3E}">
        <p14:creationId xmlns:p14="http://schemas.microsoft.com/office/powerpoint/2010/main" val="1709380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AU"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dirty="0"/>
          </a:p>
        </p:txBody>
      </p:sp>
      <p:sp>
        <p:nvSpPr>
          <p:cNvPr id="4" name="Date Placeholder 3"/>
          <p:cNvSpPr>
            <a:spLocks noGrp="1"/>
          </p:cNvSpPr>
          <p:nvPr>
            <p:ph type="dt" sz="half" idx="10"/>
          </p:nvPr>
        </p:nvSpPr>
        <p:spPr/>
        <p:txBody>
          <a:bodyPr/>
          <a:lstStyle/>
          <a:p>
            <a:fld id="{3DE1F4C3-6A1B-4D91-834A-1E1EFCEBEB97}" type="datetimeFigureOut">
              <a:rPr lang="zh-CN" altLang="en-US" smtClean="0"/>
              <a:t>28/07/15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3DE1F4C3-6A1B-4D91-834A-1E1EFCEBEB97}" type="datetimeFigureOut">
              <a:rPr lang="zh-CN" altLang="en-US" smtClean="0"/>
              <a:t>28/07/15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AU"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3DE1F4C3-6A1B-4D91-834A-1E1EFCEBEB97}" type="datetimeFigureOut">
              <a:rPr lang="zh-CN" altLang="en-US" smtClean="0"/>
              <a:t>28/07/15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3DE1F4C3-6A1B-4D91-834A-1E1EFCEBEB97}" type="datetimeFigureOut">
              <a:rPr lang="zh-CN" altLang="en-US" smtClean="0"/>
              <a:t>28/07/15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AU"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3DE1F4C3-6A1B-4D91-834A-1E1EFCEBEB97}" type="datetimeFigureOut">
              <a:rPr lang="zh-CN" altLang="en-US" smtClean="0"/>
              <a:t>28/07/15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5" name="Date Placeholder 4"/>
          <p:cNvSpPr>
            <a:spLocks noGrp="1"/>
          </p:cNvSpPr>
          <p:nvPr>
            <p:ph type="dt" sz="half" idx="10"/>
          </p:nvPr>
        </p:nvSpPr>
        <p:spPr/>
        <p:txBody>
          <a:bodyPr/>
          <a:lstStyle/>
          <a:p>
            <a:fld id="{3DE1F4C3-6A1B-4D91-834A-1E1EFCEBEB97}" type="datetimeFigureOut">
              <a:rPr lang="zh-CN" altLang="en-US" smtClean="0"/>
              <a:t>28/07/15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6"/>
          <p:cNvSpPr>
            <a:spLocks noGrp="1"/>
          </p:cNvSpPr>
          <p:nvPr>
            <p:ph type="dt" sz="half" idx="10"/>
          </p:nvPr>
        </p:nvSpPr>
        <p:spPr/>
        <p:txBody>
          <a:bodyPr/>
          <a:lstStyle/>
          <a:p>
            <a:fld id="{3DE1F4C3-6A1B-4D91-834A-1E1EFCEBEB97}" type="datetimeFigureOut">
              <a:rPr lang="zh-CN" altLang="en-US" smtClean="0"/>
              <a:t>28/07/15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Date Placeholder 2"/>
          <p:cNvSpPr>
            <a:spLocks noGrp="1"/>
          </p:cNvSpPr>
          <p:nvPr>
            <p:ph type="dt" sz="half" idx="10"/>
          </p:nvPr>
        </p:nvSpPr>
        <p:spPr/>
        <p:txBody>
          <a:bodyPr/>
          <a:lstStyle/>
          <a:p>
            <a:fld id="{3DE1F4C3-6A1B-4D91-834A-1E1EFCEBEB97}" type="datetimeFigureOut">
              <a:rPr lang="zh-CN" altLang="en-US" smtClean="0"/>
              <a:t>28/07/15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E1F4C3-6A1B-4D91-834A-1E1EFCEBEB97}" type="datetimeFigureOut">
              <a:rPr lang="zh-CN" altLang="en-US" smtClean="0"/>
              <a:t>28/07/15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AU"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3DE1F4C3-6A1B-4D91-834A-1E1EFCEBEB97}" type="datetimeFigureOut">
              <a:rPr lang="zh-CN" altLang="en-US" smtClean="0"/>
              <a:t>28/07/15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65179-4FE3-4055-81BD-796BEF770306}" type="slidenum">
              <a:rPr lang="zh-CN" altLang="en-US" smtClean="0"/>
              <a:t>‹#›</a:t>
            </a:fld>
            <a:endParaRPr lang="zh-CN" altLang="en-US"/>
          </a:p>
        </p:txBody>
      </p:sp>
      <p:sp>
        <p:nvSpPr>
          <p:cNvPr id="9" name="Content Placeholder 8"/>
          <p:cNvSpPr>
            <a:spLocks noGrp="1"/>
          </p:cNvSpPr>
          <p:nvPr>
            <p:ph sz="quarter" idx="13"/>
          </p:nvPr>
        </p:nvSpPr>
        <p:spPr>
          <a:xfrm>
            <a:off x="304800" y="381000"/>
            <a:ext cx="7772400" cy="4942840"/>
          </a:xfrm>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AU"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8" name="Date Placeholder 7"/>
          <p:cNvSpPr>
            <a:spLocks noGrp="1"/>
          </p:cNvSpPr>
          <p:nvPr>
            <p:ph type="dt" sz="half" idx="10"/>
          </p:nvPr>
        </p:nvSpPr>
        <p:spPr/>
        <p:txBody>
          <a:bodyPr/>
          <a:lstStyle/>
          <a:p>
            <a:fld id="{3DE1F4C3-6A1B-4D91-834A-1E1EFCEBEB97}" type="datetimeFigureOut">
              <a:rPr lang="zh-CN" altLang="en-US" smtClean="0"/>
              <a:t>28/07/15</a:t>
            </a:fld>
            <a:endParaRPr lang="zh-CN" altLang="en-US"/>
          </a:p>
        </p:txBody>
      </p:sp>
      <p:sp>
        <p:nvSpPr>
          <p:cNvPr id="9" name="Slide Number Placeholder 8"/>
          <p:cNvSpPr>
            <a:spLocks noGrp="1"/>
          </p:cNvSpPr>
          <p:nvPr>
            <p:ph type="sldNum" sz="quarter" idx="11"/>
          </p:nvPr>
        </p:nvSpPr>
        <p:spPr/>
        <p:txBody>
          <a:bodyPr/>
          <a:lstStyle/>
          <a:p>
            <a:fld id="{52365179-4FE3-4055-81BD-796BEF770306}" type="slidenum">
              <a:rPr lang="zh-CN" altLang="en-US" smtClean="0"/>
              <a:t>‹#›</a:t>
            </a:fld>
            <a:endParaRPr lang="zh-CN" altLang="en-US"/>
          </a:p>
        </p:txBody>
      </p:sp>
      <p:sp>
        <p:nvSpPr>
          <p:cNvPr id="10" name="Footer Placeholder 9"/>
          <p:cNvSpPr>
            <a:spLocks noGrp="1"/>
          </p:cNvSpPr>
          <p:nvPr>
            <p:ph type="ftr" sz="quarter" idx="12"/>
          </p:nvPr>
        </p:nvSpPr>
        <p:spPr/>
        <p:txBody>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AU"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52365179-4FE3-4055-81BD-796BEF770306}" type="slidenum">
              <a:rPr lang="zh-CN" altLang="en-US" smtClean="0"/>
              <a:t>‹#›</a:t>
            </a:fld>
            <a:endParaRPr lang="zh-CN" alt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zh-CN" alt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3DE1F4C3-6A1B-4D91-834A-1E1EFCEBEB97}" type="datetimeFigureOut">
              <a:rPr lang="zh-CN" altLang="en-US" smtClean="0"/>
              <a:t>28/07/15</a:t>
            </a:fld>
            <a:endParaRPr lang="zh-CN" alt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david.abcc.ncifcrf.gov/" TargetMode="External"/><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avid.abcc.ncifcrf.gov/"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hyperlink" Target="https://kicqstart-primers-sigmaaldrich.com/KiCqStartPrimers.php" TargetMode="External"/><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hyperlink" Target="http://ajpheart.physiology.org/content/294/1/H426.short" TargetMode="External"/><Relationship Id="rId4" Type="http://schemas.openxmlformats.org/officeDocument/2006/relationships/hyperlink" Target="http://press.endocrine.org/doi/abs/10.1210/en.2008-0472" TargetMode="External"/><Relationship Id="rId5" Type="http://schemas.openxmlformats.org/officeDocument/2006/relationships/hyperlink" Target="http://circ.ahajournals.org/content/104/12/1430.short" TargetMode="External"/><Relationship Id="rId1" Type="http://schemas.openxmlformats.org/officeDocument/2006/relationships/slideLayout" Target="../slideLayouts/slideLayout2.xml"/><Relationship Id="rId2" Type="http://schemas.openxmlformats.org/officeDocument/2006/relationships/hyperlink" Target="http://www.sciencedirect.com/science/article/pii/S019697810900362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cbi.nlm.nih.gov/gds" TargetMode="Externa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cbi.nlm.nih.gov/geo/query/acc.cgi?acc=GSE13747" TargetMode="External"/><Relationship Id="rId3" Type="http://schemas.openxmlformats.org/officeDocument/2006/relationships/hyperlink" Target="http://www.ncbi.nlm.nih.gov/pubmed/20077562"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ncbi.nlm.nih.gov/pubmed?LinkName=gds_pubmed&amp;from_uid=3655" TargetMode="External"/><Relationship Id="rId4" Type="http://schemas.openxmlformats.org/officeDocument/2006/relationships/hyperlink" Target="http://www.ncbi.nlm.nih.gov/pmc/articles/PMC3032498/" TargetMode="External"/><Relationship Id="rId1" Type="http://schemas.openxmlformats.org/officeDocument/2006/relationships/slideLayout" Target="../slideLayouts/slideLayout2.xml"/><Relationship Id="rId2" Type="http://schemas.openxmlformats.org/officeDocument/2006/relationships/hyperlink" Target="http://www.ncbi.nlm.nih.gov/sites/GDSbrowser?acc=GDS365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cbi.nlm.nih.gov/sites/GDSbrowser?acc=GDS3655"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ncbi.nlm.nih.gov/sites/GDSbrowser?acc=GDS2331" TargetMode="External"/><Relationship Id="rId4" Type="http://schemas.openxmlformats.org/officeDocument/2006/relationships/hyperlink" Target="http://www.ncbi.nlm.nih.gov/pubmed/16845475"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BIOM3015 Practical Module 1</a:t>
            </a:r>
            <a:endParaRPr lang="en-US" dirty="0"/>
          </a:p>
        </p:txBody>
      </p:sp>
      <p:sp>
        <p:nvSpPr>
          <p:cNvPr id="5" name="Subtitle 4"/>
          <p:cNvSpPr>
            <a:spLocks noGrp="1"/>
          </p:cNvSpPr>
          <p:nvPr>
            <p:ph type="subTitle" idx="1"/>
          </p:nvPr>
        </p:nvSpPr>
        <p:spPr/>
        <p:txBody>
          <a:bodyPr>
            <a:normAutofit lnSpcReduction="10000"/>
          </a:bodyPr>
          <a:lstStyle/>
          <a:p>
            <a:r>
              <a:rPr lang="en-US" dirty="0" smtClean="0"/>
              <a:t>Effect of Ghrelin on Ischemic Heart Disease</a:t>
            </a:r>
          </a:p>
          <a:p>
            <a:r>
              <a:rPr lang="en-US" dirty="0" smtClean="0"/>
              <a:t>Bioinformatics and Molecular Investigations of Underlying </a:t>
            </a:r>
            <a:r>
              <a:rPr lang="en-US" dirty="0"/>
              <a:t>P</a:t>
            </a:r>
            <a:r>
              <a:rPr lang="en-US" dirty="0" smtClean="0"/>
              <a:t>athways</a:t>
            </a:r>
            <a:endParaRPr lang="en-US" dirty="0"/>
          </a:p>
        </p:txBody>
      </p:sp>
    </p:spTree>
    <p:extLst>
      <p:ext uri="{BB962C8B-B14F-4D97-AF65-F5344CB8AC3E}">
        <p14:creationId xmlns:p14="http://schemas.microsoft.com/office/powerpoint/2010/main" val="2684347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Converted to </a:t>
            </a:r>
            <a:r>
              <a:rPr lang="en-US" sz="3200" dirty="0" err="1" smtClean="0"/>
              <a:t>xls</a:t>
            </a:r>
            <a:r>
              <a:rPr lang="en-US" sz="3200" dirty="0" smtClean="0"/>
              <a:t> and differences calculated</a:t>
            </a:r>
            <a:endParaRPr lang="en-US" sz="3200" dirty="0"/>
          </a:p>
        </p:txBody>
      </p:sp>
      <p:pic>
        <p:nvPicPr>
          <p:cNvPr id="3" name="Picture 2" descr="Screen Shot 2014-08-19 at 9.06.48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51520" y="1268760"/>
            <a:ext cx="5665498" cy="3895415"/>
          </a:xfrm>
          <a:prstGeom prst="rect">
            <a:avLst/>
          </a:prstGeom>
        </p:spPr>
      </p:pic>
      <p:pic>
        <p:nvPicPr>
          <p:cNvPr id="4" name="Picture 3" descr="Screen Shot 2014-08-19 at 9.07.11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71800" y="3365993"/>
            <a:ext cx="5436096" cy="3397560"/>
          </a:xfrm>
          <a:prstGeom prst="rect">
            <a:avLst/>
          </a:prstGeom>
        </p:spPr>
      </p:pic>
    </p:spTree>
    <p:extLst>
      <p:ext uri="{BB962C8B-B14F-4D97-AF65-F5344CB8AC3E}">
        <p14:creationId xmlns:p14="http://schemas.microsoft.com/office/powerpoint/2010/main" val="341570015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Get lists of ‘top 100’ genes for students</a:t>
            </a:r>
            <a:endParaRPr lang="en-US" sz="3600" dirty="0"/>
          </a:p>
        </p:txBody>
      </p:sp>
      <p:pic>
        <p:nvPicPr>
          <p:cNvPr id="3" name="Picture 2" descr="Screen Shot 2014-08-19 at 9.10.11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3529" y="1268759"/>
            <a:ext cx="3385106" cy="2736305"/>
          </a:xfrm>
          <a:prstGeom prst="rect">
            <a:avLst/>
          </a:prstGeom>
        </p:spPr>
      </p:pic>
      <p:sp>
        <p:nvSpPr>
          <p:cNvPr id="4" name="TextBox 3"/>
          <p:cNvSpPr txBox="1"/>
          <p:nvPr/>
        </p:nvSpPr>
        <p:spPr>
          <a:xfrm>
            <a:off x="3923928" y="1340768"/>
            <a:ext cx="3563888" cy="3693319"/>
          </a:xfrm>
          <a:prstGeom prst="rect">
            <a:avLst/>
          </a:prstGeom>
          <a:noFill/>
        </p:spPr>
        <p:txBody>
          <a:bodyPr wrap="square" rtlCol="0">
            <a:spAutoFit/>
          </a:bodyPr>
          <a:lstStyle/>
          <a:p>
            <a:r>
              <a:rPr lang="en-US" dirty="0" smtClean="0"/>
              <a:t>Data </a:t>
            </a:r>
            <a:r>
              <a:rPr lang="en-US" dirty="0" smtClean="0"/>
              <a:t>from </a:t>
            </a:r>
          </a:p>
          <a:p>
            <a:pPr marL="285750" indent="-285750">
              <a:buFont typeface="Arial"/>
              <a:buChar char="•"/>
            </a:pPr>
            <a:r>
              <a:rPr lang="en-US" dirty="0" smtClean="0"/>
              <a:t>STZ models</a:t>
            </a:r>
          </a:p>
          <a:p>
            <a:pPr marL="285750" indent="-285750">
              <a:buFont typeface="Arial"/>
              <a:buChar char="•"/>
            </a:pPr>
            <a:r>
              <a:rPr lang="en-US" dirty="0" smtClean="0"/>
              <a:t>in rodents</a:t>
            </a:r>
          </a:p>
          <a:p>
            <a:pPr marL="285750" indent="-285750">
              <a:buFont typeface="Arial"/>
              <a:buChar char="•"/>
            </a:pPr>
            <a:r>
              <a:rPr lang="en-US" dirty="0" smtClean="0"/>
              <a:t>In the 3 tissues we have available </a:t>
            </a:r>
          </a:p>
          <a:p>
            <a:pPr marL="742950" lvl="1" indent="-285750">
              <a:buFont typeface="Arial"/>
              <a:buChar char="•"/>
            </a:pPr>
            <a:r>
              <a:rPr lang="en-US" dirty="0" smtClean="0"/>
              <a:t>Brain</a:t>
            </a:r>
          </a:p>
          <a:p>
            <a:pPr marL="742950" lvl="1" indent="-285750">
              <a:buFont typeface="Arial"/>
              <a:buChar char="•"/>
            </a:pPr>
            <a:r>
              <a:rPr lang="en-US" dirty="0" smtClean="0"/>
              <a:t>Heart</a:t>
            </a:r>
          </a:p>
          <a:p>
            <a:pPr marL="742950" lvl="1" indent="-285750">
              <a:buFont typeface="Arial"/>
              <a:buChar char="•"/>
            </a:pPr>
            <a:r>
              <a:rPr lang="en-US" dirty="0" smtClean="0"/>
              <a:t>Kidney</a:t>
            </a:r>
          </a:p>
          <a:p>
            <a:pPr marL="285750" indent="-285750">
              <a:buFont typeface="Arial"/>
              <a:buChar char="•"/>
            </a:pPr>
            <a:r>
              <a:rPr lang="en-US" dirty="0" smtClean="0"/>
              <a:t>Over a similar time course</a:t>
            </a:r>
            <a:endParaRPr lang="en-US" dirty="0"/>
          </a:p>
          <a:p>
            <a:pPr marL="285750" indent="-285750">
              <a:buFont typeface="Arial"/>
              <a:buChar char="•"/>
            </a:pPr>
            <a:r>
              <a:rPr lang="en-US" dirty="0" smtClean="0"/>
              <a:t>3 data sets for each</a:t>
            </a:r>
          </a:p>
          <a:p>
            <a:pPr marL="285750" indent="-285750">
              <a:buFont typeface="Arial"/>
              <a:buChar char="•"/>
            </a:pPr>
            <a:r>
              <a:rPr lang="en-US" dirty="0" smtClean="0"/>
              <a:t>Which genes have at least 2 fold change in expression?</a:t>
            </a:r>
          </a:p>
          <a:p>
            <a:pPr marL="285750" indent="-285750">
              <a:buFont typeface="Arial"/>
              <a:buChar char="•"/>
            </a:pPr>
            <a:r>
              <a:rPr lang="en-US" dirty="0" smtClean="0"/>
              <a:t>Which of these genes turn up in more than 1 data set</a:t>
            </a:r>
            <a:endParaRPr lang="en-US" dirty="0"/>
          </a:p>
        </p:txBody>
      </p:sp>
    </p:spTree>
    <p:extLst>
      <p:ext uri="{BB962C8B-B14F-4D97-AF65-F5344CB8AC3E}">
        <p14:creationId xmlns:p14="http://schemas.microsoft.com/office/powerpoint/2010/main" val="802812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Get lists of ‘top 100’ genes for students</a:t>
            </a:r>
            <a:endParaRPr lang="en-US" sz="3600" dirty="0"/>
          </a:p>
        </p:txBody>
      </p:sp>
      <p:sp>
        <p:nvSpPr>
          <p:cNvPr id="3" name="Content Placeholder 2"/>
          <p:cNvSpPr>
            <a:spLocks noGrp="1"/>
          </p:cNvSpPr>
          <p:nvPr>
            <p:ph idx="1"/>
          </p:nvPr>
        </p:nvSpPr>
        <p:spPr>
          <a:xfrm>
            <a:off x="395536" y="4869160"/>
            <a:ext cx="7681664" cy="1531640"/>
          </a:xfrm>
        </p:spPr>
        <p:txBody>
          <a:bodyPr>
            <a:normAutofit/>
          </a:bodyPr>
          <a:lstStyle/>
          <a:p>
            <a:pPr marL="114300" indent="0">
              <a:buNone/>
            </a:pPr>
            <a:endParaRPr lang="en-US" dirty="0" smtClean="0"/>
          </a:p>
          <a:p>
            <a:r>
              <a:rPr lang="en-US" dirty="0" smtClean="0"/>
              <a:t>Help groups of 4 students choose </a:t>
            </a:r>
            <a:r>
              <a:rPr lang="en-US" dirty="0" smtClean="0"/>
              <a:t>a single gene to investigate</a:t>
            </a:r>
            <a:r>
              <a:rPr lang="en-US" dirty="0" smtClean="0"/>
              <a:t>…</a:t>
            </a:r>
            <a:endParaRPr lang="en-US" dirty="0"/>
          </a:p>
        </p:txBody>
      </p:sp>
      <p:pic>
        <p:nvPicPr>
          <p:cNvPr id="4" name="Picture 3" descr="Screen Shot 2014-08-19 at 9.10.11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5535" y="1340768"/>
            <a:ext cx="4008677" cy="3240360"/>
          </a:xfrm>
          <a:prstGeom prst="rect">
            <a:avLst/>
          </a:prstGeom>
        </p:spPr>
      </p:pic>
    </p:spTree>
    <p:extLst>
      <p:ext uri="{BB962C8B-B14F-4D97-AF65-F5344CB8AC3E}">
        <p14:creationId xmlns:p14="http://schemas.microsoft.com/office/powerpoint/2010/main" val="253599335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DAVID</a:t>
            </a:r>
            <a:endParaRPr lang="en-US" dirty="0"/>
          </a:p>
        </p:txBody>
      </p:sp>
      <p:sp>
        <p:nvSpPr>
          <p:cNvPr id="3" name="Content Placeholder 2"/>
          <p:cNvSpPr>
            <a:spLocks noGrp="1"/>
          </p:cNvSpPr>
          <p:nvPr>
            <p:ph idx="1"/>
          </p:nvPr>
        </p:nvSpPr>
        <p:spPr/>
        <p:txBody>
          <a:bodyPr/>
          <a:lstStyle/>
          <a:p>
            <a:r>
              <a:rPr lang="en-US" dirty="0">
                <a:hlinkClick r:id="rId3"/>
              </a:rPr>
              <a:t>http://david.abcc.ncifcrf.gov</a:t>
            </a:r>
            <a:r>
              <a:rPr lang="en-US" dirty="0" smtClean="0">
                <a:hlinkClick r:id="rId3"/>
              </a:rPr>
              <a:t>/</a:t>
            </a:r>
            <a:endParaRPr lang="en-US" dirty="0" smtClean="0"/>
          </a:p>
          <a:p>
            <a:r>
              <a:rPr lang="en-US" dirty="0"/>
              <a:t>Database for Annotation, </a:t>
            </a:r>
            <a:r>
              <a:rPr lang="en-US" dirty="0" err="1"/>
              <a:t>Visualisation</a:t>
            </a:r>
            <a:r>
              <a:rPr lang="en-US" dirty="0"/>
              <a:t> &amp; Integrated </a:t>
            </a:r>
            <a:r>
              <a:rPr lang="en-US" dirty="0" smtClean="0"/>
              <a:t>Discovery</a:t>
            </a:r>
          </a:p>
          <a:p>
            <a:pPr lvl="1"/>
            <a:r>
              <a:rPr lang="en-US" i="1" dirty="0">
                <a:solidFill>
                  <a:schemeClr val="tx2">
                    <a:lumMod val="75000"/>
                  </a:schemeClr>
                </a:solidFill>
              </a:rPr>
              <a:t>for review </a:t>
            </a:r>
            <a:r>
              <a:rPr lang="en-US" i="1" dirty="0" smtClean="0">
                <a:solidFill>
                  <a:schemeClr val="tx2">
                    <a:lumMod val="75000"/>
                  </a:schemeClr>
                </a:solidFill>
              </a:rPr>
              <a:t>see: Huang </a:t>
            </a:r>
            <a:r>
              <a:rPr lang="en-US" i="1" dirty="0">
                <a:solidFill>
                  <a:schemeClr val="tx2">
                    <a:lumMod val="75000"/>
                  </a:schemeClr>
                </a:solidFill>
              </a:rPr>
              <a:t>et al 2009 Nature Protocols 4: 44-57</a:t>
            </a:r>
          </a:p>
          <a:p>
            <a:pPr lvl="1"/>
            <a:endParaRPr lang="en-US" dirty="0"/>
          </a:p>
          <a:p>
            <a:endParaRPr lang="en-US" dirty="0"/>
          </a:p>
          <a:p>
            <a:endParaRPr lang="en-US" dirty="0"/>
          </a:p>
        </p:txBody>
      </p:sp>
      <p:pic>
        <p:nvPicPr>
          <p:cNvPr id="5" name="Picture 4" descr="Screen Shot 2014-08-19 at 5.49.38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067944" y="3501008"/>
            <a:ext cx="3855090" cy="3208847"/>
          </a:xfrm>
          <a:prstGeom prst="rect">
            <a:avLst/>
          </a:prstGeom>
        </p:spPr>
      </p:pic>
    </p:spTree>
    <p:extLst>
      <p:ext uri="{BB962C8B-B14F-4D97-AF65-F5344CB8AC3E}">
        <p14:creationId xmlns:p14="http://schemas.microsoft.com/office/powerpoint/2010/main" val="12698539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Load in </a:t>
            </a:r>
            <a:r>
              <a:rPr lang="en-US" dirty="0" smtClean="0"/>
              <a:t>the top </a:t>
            </a:r>
            <a:r>
              <a:rPr lang="en-US" dirty="0" smtClean="0"/>
              <a:t>100 genes…</a:t>
            </a:r>
            <a:endParaRPr lang="en-US" dirty="0"/>
          </a:p>
        </p:txBody>
      </p:sp>
      <p:pic>
        <p:nvPicPr>
          <p:cNvPr id="4" name="Picture 3" descr="Screen Shot 2014-08-19 at 5.50.46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563888" y="1700808"/>
            <a:ext cx="4732474" cy="1800200"/>
          </a:xfrm>
          <a:prstGeom prst="rect">
            <a:avLst/>
          </a:prstGeom>
          <a:ln>
            <a:solidFill>
              <a:srgbClr val="3366FF"/>
            </a:solidFill>
          </a:ln>
        </p:spPr>
      </p:pic>
      <p:sp>
        <p:nvSpPr>
          <p:cNvPr id="5" name="Rectangle 4"/>
          <p:cNvSpPr/>
          <p:nvPr/>
        </p:nvSpPr>
        <p:spPr>
          <a:xfrm>
            <a:off x="-36512" y="6211669"/>
            <a:ext cx="8640960" cy="400110"/>
          </a:xfrm>
          <a:prstGeom prst="rect">
            <a:avLst/>
          </a:prstGeom>
        </p:spPr>
        <p:txBody>
          <a:bodyPr wrap="square">
            <a:spAutoFit/>
          </a:bodyPr>
          <a:lstStyle/>
          <a:p>
            <a:r>
              <a:rPr lang="en-US" sz="2000" dirty="0" smtClean="0">
                <a:solidFill>
                  <a:srgbClr val="0000FF"/>
                </a:solidFill>
              </a:rPr>
              <a:t>…and DAVID will tell us what ‘biological meaning/themes’ are present in the list…</a:t>
            </a:r>
            <a:endParaRPr lang="en-US" sz="2000" dirty="0">
              <a:solidFill>
                <a:srgbClr val="0000FF"/>
              </a:solidFill>
            </a:endParaRPr>
          </a:p>
        </p:txBody>
      </p:sp>
      <p:pic>
        <p:nvPicPr>
          <p:cNvPr id="6" name="Picture 5" descr="Screen Shot 2015-07-28 at 9.49.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589603"/>
          </a:xfrm>
          <a:prstGeom prst="rect">
            <a:avLst/>
          </a:prstGeom>
        </p:spPr>
      </p:pic>
    </p:spTree>
    <p:extLst>
      <p:ext uri="{BB962C8B-B14F-4D97-AF65-F5344CB8AC3E}">
        <p14:creationId xmlns:p14="http://schemas.microsoft.com/office/powerpoint/2010/main" val="328047856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8-19 at 5.50.54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1" y="188640"/>
            <a:ext cx="5342273" cy="3816424"/>
          </a:xfrm>
          <a:prstGeom prst="rect">
            <a:avLst/>
          </a:prstGeom>
        </p:spPr>
      </p:pic>
      <p:pic>
        <p:nvPicPr>
          <p:cNvPr id="4" name="Picture 3" descr="Screen Shot 2014-08-19 at 5.51.05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35896" y="2661565"/>
            <a:ext cx="5251833" cy="4079803"/>
          </a:xfrm>
          <a:prstGeom prst="rect">
            <a:avLst/>
          </a:prstGeom>
        </p:spPr>
      </p:pic>
      <p:sp>
        <p:nvSpPr>
          <p:cNvPr id="5" name="TextBox 4"/>
          <p:cNvSpPr txBox="1"/>
          <p:nvPr/>
        </p:nvSpPr>
        <p:spPr>
          <a:xfrm>
            <a:off x="5580112" y="476672"/>
            <a:ext cx="3240360" cy="1477328"/>
          </a:xfrm>
          <a:prstGeom prst="rect">
            <a:avLst/>
          </a:prstGeom>
          <a:noFill/>
        </p:spPr>
        <p:txBody>
          <a:bodyPr wrap="square" rtlCol="0">
            <a:spAutoFit/>
          </a:bodyPr>
          <a:lstStyle/>
          <a:p>
            <a:r>
              <a:rPr lang="en-US" dirty="0" smtClean="0">
                <a:solidFill>
                  <a:srgbClr val="3366FF"/>
                </a:solidFill>
              </a:rPr>
              <a:t>Several different ways to look at overlap between genes within the top 100 list</a:t>
            </a:r>
          </a:p>
          <a:p>
            <a:endParaRPr lang="en-US" dirty="0">
              <a:solidFill>
                <a:srgbClr val="3366FF"/>
              </a:solidFill>
            </a:endParaRPr>
          </a:p>
          <a:p>
            <a:r>
              <a:rPr lang="en-US" b="1" dirty="0" smtClean="0">
                <a:solidFill>
                  <a:srgbClr val="008000"/>
                </a:solidFill>
              </a:rPr>
              <a:t>Functional Annotation Cluster</a:t>
            </a:r>
            <a:endParaRPr lang="en-US" b="1" dirty="0">
              <a:solidFill>
                <a:srgbClr val="008000"/>
              </a:solidFill>
            </a:endParaRPr>
          </a:p>
        </p:txBody>
      </p:sp>
      <p:sp>
        <p:nvSpPr>
          <p:cNvPr id="7" name="TextBox 6"/>
          <p:cNvSpPr txBox="1"/>
          <p:nvPr/>
        </p:nvSpPr>
        <p:spPr>
          <a:xfrm>
            <a:off x="323528" y="4293096"/>
            <a:ext cx="3240360" cy="1477328"/>
          </a:xfrm>
          <a:prstGeom prst="rect">
            <a:avLst/>
          </a:prstGeom>
          <a:noFill/>
        </p:spPr>
        <p:txBody>
          <a:bodyPr wrap="square" rtlCol="0">
            <a:spAutoFit/>
          </a:bodyPr>
          <a:lstStyle/>
          <a:p>
            <a:r>
              <a:rPr lang="en-US" dirty="0" smtClean="0">
                <a:solidFill>
                  <a:srgbClr val="3366FF"/>
                </a:solidFill>
              </a:rPr>
              <a:t>Many different ways to group the genes</a:t>
            </a:r>
          </a:p>
          <a:p>
            <a:endParaRPr lang="en-US" dirty="0">
              <a:solidFill>
                <a:srgbClr val="3366FF"/>
              </a:solidFill>
            </a:endParaRPr>
          </a:p>
          <a:p>
            <a:r>
              <a:rPr lang="en-US" b="1" dirty="0" smtClean="0">
                <a:solidFill>
                  <a:srgbClr val="008000"/>
                </a:solidFill>
              </a:rPr>
              <a:t>Pathways… </a:t>
            </a:r>
          </a:p>
          <a:p>
            <a:r>
              <a:rPr lang="en-US" b="1" dirty="0" smtClean="0">
                <a:solidFill>
                  <a:srgbClr val="008000"/>
                </a:solidFill>
              </a:rPr>
              <a:t>     click on “Chart” button</a:t>
            </a:r>
            <a:endParaRPr lang="en-US" b="1" dirty="0">
              <a:solidFill>
                <a:srgbClr val="008000"/>
              </a:solidFill>
            </a:endParaRPr>
          </a:p>
        </p:txBody>
      </p:sp>
      <p:pic>
        <p:nvPicPr>
          <p:cNvPr id="8" name="Picture 7" descr="Screen Shot 2014-08-19 at 5.51.15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1520" y="5949280"/>
            <a:ext cx="8217276" cy="792088"/>
          </a:xfrm>
          <a:prstGeom prst="rect">
            <a:avLst/>
          </a:prstGeom>
        </p:spPr>
      </p:pic>
      <p:cxnSp>
        <p:nvCxnSpPr>
          <p:cNvPr id="10" name="Straight Arrow Connector 9"/>
          <p:cNvCxnSpPr/>
          <p:nvPr/>
        </p:nvCxnSpPr>
        <p:spPr>
          <a:xfrm>
            <a:off x="3203848" y="2924944"/>
            <a:ext cx="1872208" cy="1080120"/>
          </a:xfrm>
          <a:prstGeom prst="straightConnector1">
            <a:avLst/>
          </a:prstGeom>
          <a:ln w="381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2051720" y="5373216"/>
            <a:ext cx="2952328" cy="864096"/>
          </a:xfrm>
          <a:prstGeom prst="straightConnector1">
            <a:avLst/>
          </a:prstGeom>
          <a:ln w="381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2267744" y="6165304"/>
            <a:ext cx="1584176" cy="432048"/>
          </a:xfrm>
          <a:prstGeom prst="ellipse">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2961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And the stars appear…</a:t>
            </a:r>
            <a:endParaRPr lang="en-US" dirty="0"/>
          </a:p>
        </p:txBody>
      </p:sp>
      <p:pic>
        <p:nvPicPr>
          <p:cNvPr id="4" name="Picture 3" descr="Screen Shot 2014-08-19 at 5.51.27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2" y="1340768"/>
            <a:ext cx="5736096" cy="4824536"/>
          </a:xfrm>
          <a:prstGeom prst="rect">
            <a:avLst/>
          </a:prstGeom>
        </p:spPr>
      </p:pic>
      <p:pic>
        <p:nvPicPr>
          <p:cNvPr id="5" name="Picture 4" descr="Screen Shot 2014-08-19 at 5.51.39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40152" y="1628800"/>
            <a:ext cx="3052813" cy="1398934"/>
          </a:xfrm>
          <a:prstGeom prst="rect">
            <a:avLst/>
          </a:prstGeom>
        </p:spPr>
      </p:pic>
      <p:pic>
        <p:nvPicPr>
          <p:cNvPr id="6" name="Picture 5" descr="Screen Shot 2014-08-19 at 5.51.56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40152" y="3789040"/>
            <a:ext cx="2958271" cy="2011287"/>
          </a:xfrm>
          <a:prstGeom prst="rect">
            <a:avLst/>
          </a:prstGeom>
        </p:spPr>
      </p:pic>
      <p:sp>
        <p:nvSpPr>
          <p:cNvPr id="2" name="Rectangle 1"/>
          <p:cNvSpPr/>
          <p:nvPr/>
        </p:nvSpPr>
        <p:spPr>
          <a:xfrm>
            <a:off x="323528" y="6381328"/>
            <a:ext cx="8640960" cy="400110"/>
          </a:xfrm>
          <a:prstGeom prst="rect">
            <a:avLst/>
          </a:prstGeom>
        </p:spPr>
        <p:txBody>
          <a:bodyPr wrap="square">
            <a:spAutoFit/>
          </a:bodyPr>
          <a:lstStyle/>
          <a:p>
            <a:r>
              <a:rPr lang="en-US" sz="2000" dirty="0" smtClean="0">
                <a:solidFill>
                  <a:srgbClr val="0000FF"/>
                </a:solidFill>
              </a:rPr>
              <a:t>The red stars indicate genes in that pathway that were on our top 100 list</a:t>
            </a:r>
            <a:endParaRPr lang="en-US" sz="2000" dirty="0">
              <a:solidFill>
                <a:srgbClr val="0000FF"/>
              </a:solidFill>
            </a:endParaRPr>
          </a:p>
        </p:txBody>
      </p:sp>
    </p:spTree>
    <p:extLst>
      <p:ext uri="{BB962C8B-B14F-4D97-AF65-F5344CB8AC3E}">
        <p14:creationId xmlns:p14="http://schemas.microsoft.com/office/powerpoint/2010/main" val="15989920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normAutofit fontScale="90000"/>
          </a:bodyPr>
          <a:lstStyle/>
          <a:p>
            <a:r>
              <a:rPr lang="en-US" dirty="0" smtClean="0"/>
              <a:t>… and then gives you more </a:t>
            </a:r>
            <a:r>
              <a:rPr lang="en-US" dirty="0"/>
              <a:t>g</a:t>
            </a:r>
            <a:r>
              <a:rPr lang="en-US" dirty="0" smtClean="0"/>
              <a:t>ene information than you could imagine</a:t>
            </a:r>
            <a:endParaRPr lang="en-US" dirty="0"/>
          </a:p>
        </p:txBody>
      </p:sp>
      <p:pic>
        <p:nvPicPr>
          <p:cNvPr id="3" name="Picture 2" descr="Screen Shot 2014-08-19 at 5.52.03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76195" y="1484784"/>
            <a:ext cx="3897145" cy="3168352"/>
          </a:xfrm>
          <a:prstGeom prst="rect">
            <a:avLst/>
          </a:prstGeom>
        </p:spPr>
      </p:pic>
      <p:pic>
        <p:nvPicPr>
          <p:cNvPr id="4" name="Picture 3" descr="Screen Shot 2014-08-19 at 5.52.12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99992" y="1484784"/>
            <a:ext cx="4392488" cy="3105245"/>
          </a:xfrm>
          <a:prstGeom prst="rect">
            <a:avLst/>
          </a:prstGeom>
        </p:spPr>
      </p:pic>
      <p:pic>
        <p:nvPicPr>
          <p:cNvPr id="5" name="Picture 4" descr="Screen Shot 2014-08-19 at 5.53.53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23528" y="4797152"/>
            <a:ext cx="4842493" cy="1886668"/>
          </a:xfrm>
          <a:prstGeom prst="rect">
            <a:avLst/>
          </a:prstGeom>
        </p:spPr>
      </p:pic>
      <p:sp>
        <p:nvSpPr>
          <p:cNvPr id="6" name="TextBox 5"/>
          <p:cNvSpPr txBox="1"/>
          <p:nvPr/>
        </p:nvSpPr>
        <p:spPr>
          <a:xfrm>
            <a:off x="5148064" y="5013176"/>
            <a:ext cx="3816424" cy="1569660"/>
          </a:xfrm>
          <a:prstGeom prst="rect">
            <a:avLst/>
          </a:prstGeom>
          <a:noFill/>
        </p:spPr>
        <p:txBody>
          <a:bodyPr wrap="square" rtlCol="0">
            <a:spAutoFit/>
          </a:bodyPr>
          <a:lstStyle/>
          <a:p>
            <a:pPr algn="r"/>
            <a:r>
              <a:rPr lang="en-US" sz="3200" dirty="0" smtClean="0">
                <a:solidFill>
                  <a:srgbClr val="0000FF"/>
                </a:solidFill>
              </a:rPr>
              <a:t>Supplement this with </a:t>
            </a:r>
          </a:p>
          <a:p>
            <a:pPr algn="r"/>
            <a:r>
              <a:rPr lang="en-US" sz="3200" dirty="0" smtClean="0">
                <a:solidFill>
                  <a:srgbClr val="0000FF"/>
                </a:solidFill>
              </a:rPr>
              <a:t>our old </a:t>
            </a:r>
            <a:r>
              <a:rPr lang="en-US" sz="3200" dirty="0" err="1" smtClean="0">
                <a:solidFill>
                  <a:srgbClr val="0000FF"/>
                </a:solidFill>
              </a:rPr>
              <a:t>favourite</a:t>
            </a:r>
            <a:r>
              <a:rPr lang="en-US" sz="3200" dirty="0" smtClean="0">
                <a:solidFill>
                  <a:srgbClr val="0000FF"/>
                </a:solidFill>
              </a:rPr>
              <a:t>:</a:t>
            </a:r>
          </a:p>
          <a:p>
            <a:pPr algn="r"/>
            <a:r>
              <a:rPr lang="en-US" sz="3200" b="1" dirty="0" smtClean="0">
                <a:solidFill>
                  <a:srgbClr val="0000FF"/>
                </a:solidFill>
              </a:rPr>
              <a:t>PUBMED</a:t>
            </a:r>
            <a:endParaRPr lang="en-US" sz="3200" b="1" dirty="0">
              <a:solidFill>
                <a:srgbClr val="0000FF"/>
              </a:solidFill>
            </a:endParaRPr>
          </a:p>
        </p:txBody>
      </p:sp>
    </p:spTree>
    <p:extLst>
      <p:ext uri="{BB962C8B-B14F-4D97-AF65-F5344CB8AC3E}">
        <p14:creationId xmlns:p14="http://schemas.microsoft.com/office/powerpoint/2010/main" val="336145257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Selecting your tissue &amp; gene</a:t>
            </a:r>
            <a:endParaRPr lang="en-US" dirty="0"/>
          </a:p>
        </p:txBody>
      </p:sp>
      <p:sp>
        <p:nvSpPr>
          <p:cNvPr id="4" name="Content Placeholder 3"/>
          <p:cNvSpPr>
            <a:spLocks noGrp="1"/>
          </p:cNvSpPr>
          <p:nvPr>
            <p:ph idx="1"/>
          </p:nvPr>
        </p:nvSpPr>
        <p:spPr/>
        <p:txBody>
          <a:bodyPr>
            <a:normAutofit/>
          </a:bodyPr>
          <a:lstStyle/>
          <a:p>
            <a:r>
              <a:rPr lang="en-US" dirty="0"/>
              <a:t>Choose 1 tissue to </a:t>
            </a:r>
            <a:r>
              <a:rPr lang="en-US" dirty="0" smtClean="0"/>
              <a:t>investigate</a:t>
            </a:r>
          </a:p>
          <a:p>
            <a:r>
              <a:rPr lang="en-US" dirty="0" smtClean="0"/>
              <a:t>Download top 100 gene list from Blackboard</a:t>
            </a:r>
          </a:p>
          <a:p>
            <a:r>
              <a:rPr lang="en-US" dirty="0" smtClean="0"/>
              <a:t>Paste into DAVID - </a:t>
            </a:r>
            <a:r>
              <a:rPr lang="en-US" dirty="0" smtClean="0">
                <a:hlinkClick r:id="rId2"/>
              </a:rPr>
              <a:t>http</a:t>
            </a:r>
            <a:r>
              <a:rPr lang="en-US" dirty="0">
                <a:hlinkClick r:id="rId2"/>
              </a:rPr>
              <a:t>://david.abcc.ncifcrf.gov</a:t>
            </a:r>
            <a:r>
              <a:rPr lang="en-US" dirty="0" smtClean="0">
                <a:hlinkClick r:id="rId2"/>
              </a:rPr>
              <a:t>/</a:t>
            </a:r>
            <a:r>
              <a:rPr lang="en-US" dirty="0" smtClean="0"/>
              <a:t> </a:t>
            </a:r>
          </a:p>
          <a:p>
            <a:r>
              <a:rPr lang="en-US" dirty="0" smtClean="0"/>
              <a:t>A pathway/function that interests you and can be relatively easily linked to diabetes model</a:t>
            </a:r>
          </a:p>
          <a:p>
            <a:pPr lvl="1"/>
            <a:r>
              <a:rPr lang="en-US" dirty="0" smtClean="0"/>
              <a:t>Some evidence from literature that pathway or functions are relevant</a:t>
            </a:r>
          </a:p>
          <a:p>
            <a:r>
              <a:rPr lang="en-US" dirty="0"/>
              <a:t>Choose 1 gene to </a:t>
            </a:r>
            <a:r>
              <a:rPr lang="en-US" dirty="0" smtClean="0"/>
              <a:t>investigate</a:t>
            </a:r>
          </a:p>
          <a:p>
            <a:pPr lvl="1"/>
            <a:r>
              <a:rPr lang="en-US" dirty="0" smtClean="0"/>
              <a:t>Find novel candidate that has not be investigated in this model before</a:t>
            </a:r>
            <a:endParaRPr lang="en-US" dirty="0"/>
          </a:p>
        </p:txBody>
      </p:sp>
      <p:sp>
        <p:nvSpPr>
          <p:cNvPr id="3" name="Rectangle 2"/>
          <p:cNvSpPr/>
          <p:nvPr/>
        </p:nvSpPr>
        <p:spPr>
          <a:xfrm>
            <a:off x="2051720" y="6309320"/>
            <a:ext cx="6874448" cy="461665"/>
          </a:xfrm>
          <a:prstGeom prst="rect">
            <a:avLst/>
          </a:prstGeom>
        </p:spPr>
        <p:txBody>
          <a:bodyPr wrap="none">
            <a:spAutoFit/>
          </a:bodyPr>
          <a:lstStyle/>
          <a:p>
            <a:r>
              <a:rPr lang="en-US" sz="2400" dirty="0">
                <a:solidFill>
                  <a:srgbClr val="0000FF"/>
                </a:solidFill>
              </a:rPr>
              <a:t>T</a:t>
            </a:r>
            <a:r>
              <a:rPr lang="en-US" sz="2400" dirty="0" smtClean="0">
                <a:solidFill>
                  <a:srgbClr val="0000FF"/>
                </a:solidFill>
              </a:rPr>
              <a:t>hen choose primers for your gene of interest (GOI)…</a:t>
            </a:r>
            <a:endParaRPr lang="en-US" sz="2400" dirty="0">
              <a:solidFill>
                <a:srgbClr val="0000FF"/>
              </a:solidFill>
            </a:endParaRPr>
          </a:p>
        </p:txBody>
      </p:sp>
    </p:spTree>
    <p:extLst>
      <p:ext uri="{BB962C8B-B14F-4D97-AF65-F5344CB8AC3E}">
        <p14:creationId xmlns:p14="http://schemas.microsoft.com/office/powerpoint/2010/main" val="211199712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562074"/>
          </a:xfrm>
        </p:spPr>
        <p:txBody>
          <a:bodyPr>
            <a:normAutofit fontScale="90000"/>
          </a:bodyPr>
          <a:lstStyle/>
          <a:p>
            <a:r>
              <a:rPr lang="en-US" dirty="0" smtClean="0"/>
              <a:t>Choosing and ordering your primers</a:t>
            </a:r>
            <a:endParaRPr lang="en-US" dirty="0"/>
          </a:p>
        </p:txBody>
      </p:sp>
      <p:pic>
        <p:nvPicPr>
          <p:cNvPr id="4" name="Picture 3" descr="Screen Shot 2014-08-19 at 10.05.44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3528" y="1124744"/>
            <a:ext cx="6002386" cy="3888432"/>
          </a:xfrm>
          <a:prstGeom prst="rect">
            <a:avLst/>
          </a:prstGeom>
        </p:spPr>
      </p:pic>
      <p:pic>
        <p:nvPicPr>
          <p:cNvPr id="6" name="Picture 5" descr="Screen Shot 2014-08-19 at 10.07.38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09013" y="3933056"/>
            <a:ext cx="3855475" cy="2687511"/>
          </a:xfrm>
          <a:prstGeom prst="rect">
            <a:avLst/>
          </a:prstGeom>
        </p:spPr>
      </p:pic>
      <p:pic>
        <p:nvPicPr>
          <p:cNvPr id="7" name="Picture 6" descr="Screen Shot 2014-08-19 at 5.52.03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1520" y="5229200"/>
            <a:ext cx="4621342" cy="1296144"/>
          </a:xfrm>
          <a:prstGeom prst="rect">
            <a:avLst/>
          </a:prstGeom>
        </p:spPr>
      </p:pic>
      <p:cxnSp>
        <p:nvCxnSpPr>
          <p:cNvPr id="8" name="Straight Arrow Connector 7"/>
          <p:cNvCxnSpPr/>
          <p:nvPr/>
        </p:nvCxnSpPr>
        <p:spPr>
          <a:xfrm flipV="1">
            <a:off x="2987824" y="5589240"/>
            <a:ext cx="2160240" cy="216024"/>
          </a:xfrm>
          <a:prstGeom prst="straightConnector1">
            <a:avLst/>
          </a:prstGeom>
          <a:ln w="38100" cmpd="sng">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4139952" y="4581128"/>
            <a:ext cx="1008112" cy="216024"/>
          </a:xfrm>
          <a:prstGeom prst="straightConnector1">
            <a:avLst/>
          </a:prstGeom>
          <a:ln w="38100" cmpd="sng">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1259632" y="764704"/>
            <a:ext cx="7128792" cy="369332"/>
          </a:xfrm>
          <a:prstGeom prst="rect">
            <a:avLst/>
          </a:prstGeom>
        </p:spPr>
        <p:txBody>
          <a:bodyPr wrap="square">
            <a:spAutoFit/>
          </a:bodyPr>
          <a:lstStyle/>
          <a:p>
            <a:r>
              <a:rPr lang="en-US" dirty="0">
                <a:hlinkClick r:id="rId5"/>
              </a:rPr>
              <a:t>https://kicqstart-primers-sigmaaldrich.com/</a:t>
            </a:r>
            <a:r>
              <a:rPr lang="en-US" dirty="0" smtClean="0">
                <a:hlinkClick r:id="rId5"/>
              </a:rPr>
              <a:t>KiCqStartPrimers.php</a:t>
            </a:r>
            <a:r>
              <a:rPr lang="en-US" dirty="0" smtClean="0"/>
              <a:t> </a:t>
            </a:r>
            <a:endParaRPr lang="en-US" dirty="0"/>
          </a:p>
        </p:txBody>
      </p:sp>
    </p:spTree>
    <p:extLst>
      <p:ext uri="{BB962C8B-B14F-4D97-AF65-F5344CB8AC3E}">
        <p14:creationId xmlns:p14="http://schemas.microsoft.com/office/powerpoint/2010/main" val="2464685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549275" y="107950"/>
            <a:ext cx="8042275" cy="1160463"/>
          </a:xfrm>
        </p:spPr>
        <p:txBody>
          <a:bodyPr anchor="ctr"/>
          <a:lstStyle/>
          <a:p>
            <a:r>
              <a:rPr lang="en-AU" sz="4000">
                <a:latin typeface="Arial" charset="0"/>
                <a:ea typeface="ＭＳ Ｐゴシック" charset="0"/>
                <a:cs typeface="Arial" charset="0"/>
              </a:rPr>
              <a:t>Module 1: Ischemic Heart Disease</a:t>
            </a:r>
          </a:p>
        </p:txBody>
      </p:sp>
      <p:sp>
        <p:nvSpPr>
          <p:cNvPr id="33794" name="Content Placeholder 1"/>
          <p:cNvSpPr>
            <a:spLocks noGrp="1"/>
          </p:cNvSpPr>
          <p:nvPr>
            <p:ph idx="1"/>
          </p:nvPr>
        </p:nvSpPr>
        <p:spPr>
          <a:xfrm>
            <a:off x="549275" y="1412875"/>
            <a:ext cx="8042275" cy="4530725"/>
          </a:xfrm>
        </p:spPr>
        <p:txBody>
          <a:bodyPr>
            <a:normAutofit fontScale="92500" lnSpcReduction="10000"/>
          </a:bodyPr>
          <a:lstStyle/>
          <a:p>
            <a:pPr>
              <a:spcBef>
                <a:spcPts val="600"/>
              </a:spcBef>
            </a:pPr>
            <a:r>
              <a:rPr lang="en-AU" sz="1800" dirty="0">
                <a:latin typeface="Arial" charset="0"/>
                <a:ea typeface="ＭＳ Ｐゴシック" charset="0"/>
                <a:cs typeface="Arial" charset="0"/>
              </a:rPr>
              <a:t>Animal treatment and tissue collection:</a:t>
            </a:r>
          </a:p>
          <a:p>
            <a:pPr lvl="1"/>
            <a:r>
              <a:rPr lang="en-AU" sz="1600" dirty="0">
                <a:latin typeface="Arial" charset="0"/>
                <a:ea typeface="ＭＳ Ｐゴシック" charset="0"/>
                <a:cs typeface="Arial" charset="0"/>
              </a:rPr>
              <a:t>Mice with coronary artery occluded or sham</a:t>
            </a:r>
          </a:p>
          <a:p>
            <a:pPr lvl="1"/>
            <a:r>
              <a:rPr lang="en-AU" sz="1600" dirty="0">
                <a:latin typeface="Arial" charset="0"/>
                <a:ea typeface="ＭＳ Ｐゴシック" charset="0"/>
                <a:cs typeface="Arial" charset="0"/>
              </a:rPr>
              <a:t>Treated with synthetic ghrelin analogue or placebo</a:t>
            </a:r>
          </a:p>
          <a:p>
            <a:pPr lvl="1"/>
            <a:r>
              <a:rPr lang="en-AU" sz="1600" dirty="0">
                <a:latin typeface="Arial" charset="0"/>
                <a:ea typeface="ＭＳ Ｐゴシック" charset="0"/>
                <a:cs typeface="Arial" charset="0"/>
              </a:rPr>
              <a:t>Mice sacrificed and ventricle frozen in liquid nitrogen</a:t>
            </a:r>
          </a:p>
          <a:p>
            <a:pPr lvl="1">
              <a:spcBef>
                <a:spcPts val="800"/>
              </a:spcBef>
            </a:pPr>
            <a:r>
              <a:rPr lang="en-AU" sz="1600" dirty="0">
                <a:latin typeface="Arial" charset="0"/>
                <a:ea typeface="ＭＳ Ｐゴシック" charset="0"/>
                <a:cs typeface="Arial" charset="0"/>
              </a:rPr>
              <a:t>RNA extracted and </a:t>
            </a:r>
            <a:r>
              <a:rPr lang="en-AU" sz="1600" dirty="0" err="1">
                <a:latin typeface="Arial" charset="0"/>
                <a:ea typeface="ＭＳ Ｐゴシック" charset="0"/>
                <a:cs typeface="Arial" charset="0"/>
              </a:rPr>
              <a:t>cDNA</a:t>
            </a:r>
            <a:r>
              <a:rPr lang="en-AU" sz="1600" dirty="0">
                <a:latin typeface="Arial" charset="0"/>
                <a:ea typeface="ＭＳ Ｐゴシック" charset="0"/>
                <a:cs typeface="Arial" charset="0"/>
              </a:rPr>
              <a:t> synthesised</a:t>
            </a:r>
          </a:p>
          <a:p>
            <a:pPr>
              <a:spcBef>
                <a:spcPts val="800"/>
              </a:spcBef>
            </a:pPr>
            <a:r>
              <a:rPr lang="en-AU" sz="1800" dirty="0">
                <a:latin typeface="Arial" charset="0"/>
                <a:ea typeface="ＭＳ Ｐゴシック" charset="0"/>
                <a:cs typeface="Arial" charset="0"/>
              </a:rPr>
              <a:t>Online databases of microarray &amp; </a:t>
            </a:r>
            <a:r>
              <a:rPr lang="en-AU" sz="1800" dirty="0" err="1">
                <a:latin typeface="Arial" charset="0"/>
                <a:ea typeface="ＭＳ Ｐゴシック" charset="0"/>
                <a:cs typeface="Arial" charset="0"/>
              </a:rPr>
              <a:t>seqRNA</a:t>
            </a:r>
            <a:r>
              <a:rPr lang="en-AU" sz="1800" dirty="0">
                <a:latin typeface="Arial" charset="0"/>
                <a:ea typeface="ＭＳ Ｐゴシック" charset="0"/>
                <a:cs typeface="Arial" charset="0"/>
              </a:rPr>
              <a:t> results analysed for genes of interest</a:t>
            </a:r>
          </a:p>
          <a:p>
            <a:pPr>
              <a:spcBef>
                <a:spcPts val="800"/>
              </a:spcBef>
            </a:pPr>
            <a:r>
              <a:rPr lang="en-AU" sz="1800" dirty="0">
                <a:latin typeface="Arial" charset="0"/>
                <a:ea typeface="ＭＳ Ｐゴシック" charset="0"/>
                <a:cs typeface="Arial" charset="0"/>
              </a:rPr>
              <a:t>In groups of 3-4 you will:</a:t>
            </a:r>
          </a:p>
          <a:p>
            <a:pPr lvl="1"/>
            <a:r>
              <a:rPr lang="en-AU" sz="1800" dirty="0" smtClean="0">
                <a:latin typeface="Arial" charset="0"/>
                <a:ea typeface="ＭＳ Ｐゴシック" charset="0"/>
                <a:cs typeface="Arial" charset="0"/>
              </a:rPr>
              <a:t>Perform pathway &amp; </a:t>
            </a:r>
            <a:r>
              <a:rPr lang="en-AU" sz="1800" dirty="0">
                <a:latin typeface="Arial" charset="0"/>
                <a:ea typeface="ＭＳ Ｐゴシック" charset="0"/>
                <a:cs typeface="Arial" charset="0"/>
              </a:rPr>
              <a:t>literature searches and to select a gene of interest</a:t>
            </a:r>
          </a:p>
          <a:p>
            <a:pPr lvl="1"/>
            <a:r>
              <a:rPr lang="en-AU" sz="1800" dirty="0">
                <a:latin typeface="Arial" charset="0"/>
                <a:ea typeface="ＭＳ Ｐゴシック" charset="0"/>
                <a:cs typeface="Arial" charset="0"/>
              </a:rPr>
              <a:t>Design primers for your gene</a:t>
            </a:r>
          </a:p>
          <a:p>
            <a:pPr lvl="1"/>
            <a:r>
              <a:rPr lang="en-AU" sz="1800" dirty="0">
                <a:latin typeface="Arial" charset="0"/>
                <a:ea typeface="ＭＳ Ｐゴシック" charset="0"/>
                <a:cs typeface="Arial" charset="0"/>
              </a:rPr>
              <a:t>Perform </a:t>
            </a:r>
            <a:r>
              <a:rPr lang="en-AU" sz="1800" dirty="0" err="1">
                <a:latin typeface="Arial" charset="0"/>
                <a:ea typeface="ＭＳ Ｐゴシック" charset="0"/>
                <a:cs typeface="Arial" charset="0"/>
              </a:rPr>
              <a:t>qPCR</a:t>
            </a:r>
            <a:r>
              <a:rPr lang="en-AU" sz="1800" dirty="0">
                <a:latin typeface="Arial" charset="0"/>
                <a:ea typeface="ＭＳ Ｐゴシック" charset="0"/>
                <a:cs typeface="Arial" charset="0"/>
              </a:rPr>
              <a:t> and analyse the results</a:t>
            </a:r>
          </a:p>
          <a:p>
            <a:pPr>
              <a:spcBef>
                <a:spcPts val="800"/>
              </a:spcBef>
            </a:pPr>
            <a:r>
              <a:rPr lang="en-AU" sz="1800" dirty="0">
                <a:latin typeface="Arial" charset="0"/>
                <a:ea typeface="ＭＳ Ｐゴシック" charset="0"/>
                <a:cs typeface="Arial" charset="0"/>
              </a:rPr>
              <a:t>Individual report on your experimental findings (20%)</a:t>
            </a:r>
          </a:p>
          <a:p>
            <a:pPr lvl="1"/>
            <a:r>
              <a:rPr lang="en-AU" sz="1800" dirty="0">
                <a:latin typeface="Arial" charset="0"/>
                <a:ea typeface="ＭＳ Ｐゴシック" charset="0"/>
                <a:cs typeface="Arial" charset="0"/>
              </a:rPr>
              <a:t>4 page limit (excluding reference list)</a:t>
            </a:r>
          </a:p>
          <a:p>
            <a:pPr lvl="1"/>
            <a:r>
              <a:rPr lang="en-AU" sz="1800" dirty="0">
                <a:latin typeface="Arial" charset="0"/>
                <a:ea typeface="ＭＳ Ｐゴシック" charset="0"/>
                <a:cs typeface="Arial" charset="0"/>
              </a:rPr>
              <a:t>Submitted online through </a:t>
            </a:r>
            <a:r>
              <a:rPr lang="en-AU" sz="1800" dirty="0" err="1">
                <a:latin typeface="Arial" charset="0"/>
                <a:ea typeface="ＭＳ Ｐゴシック" charset="0"/>
                <a:cs typeface="Arial" charset="0"/>
              </a:rPr>
              <a:t>Turnitin</a:t>
            </a:r>
            <a:r>
              <a:rPr lang="en-AU" sz="1800" dirty="0">
                <a:latin typeface="Arial" charset="0"/>
                <a:ea typeface="ＭＳ Ｐゴシック" charset="0"/>
                <a:cs typeface="Arial" charset="0"/>
              </a:rPr>
              <a:t> (link on Blackboard)</a:t>
            </a:r>
          </a:p>
          <a:p>
            <a:pPr lvl="1"/>
            <a:r>
              <a:rPr lang="en-AU" sz="1800" dirty="0">
                <a:latin typeface="Arial" charset="0"/>
                <a:ea typeface="ＭＳ Ｐゴシック" charset="0"/>
                <a:cs typeface="Arial" charset="0"/>
              </a:rPr>
              <a:t>Due in week 6 (1 week after final prac class)</a:t>
            </a:r>
          </a:p>
          <a:p>
            <a:endParaRPr lang="en-AU" sz="1800" dirty="0">
              <a:latin typeface="News Gothic MT" charset="0"/>
              <a:ea typeface="ＭＳ Ｐゴシック" charset="0"/>
            </a:endParaRPr>
          </a:p>
        </p:txBody>
      </p:sp>
    </p:spTree>
    <p:extLst>
      <p:ext uri="{BB962C8B-B14F-4D97-AF65-F5344CB8AC3E}">
        <p14:creationId xmlns:p14="http://schemas.microsoft.com/office/powerpoint/2010/main" val="2960212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US" dirty="0" smtClean="0"/>
              <a:t>What makes a good primer pair?</a:t>
            </a:r>
            <a:endParaRPr lang="en-US" dirty="0"/>
          </a:p>
        </p:txBody>
      </p:sp>
      <p:pic>
        <p:nvPicPr>
          <p:cNvPr id="3" name="Picture 2" descr="Screen Shot 2014-08-19 at 10.04.22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2" y="1277452"/>
            <a:ext cx="3100484" cy="5103876"/>
          </a:xfrm>
          <a:prstGeom prst="rect">
            <a:avLst/>
          </a:prstGeom>
        </p:spPr>
      </p:pic>
      <p:pic>
        <p:nvPicPr>
          <p:cNvPr id="4" name="Picture 3" descr="Screen Shot 2014-08-19 at 10.08.17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491880" y="1268760"/>
            <a:ext cx="3466996" cy="2592288"/>
          </a:xfrm>
          <a:prstGeom prst="rect">
            <a:avLst/>
          </a:prstGeom>
        </p:spPr>
      </p:pic>
      <p:pic>
        <p:nvPicPr>
          <p:cNvPr id="5" name="Picture 4" descr="Screen Shot 2014-08-19 at 10.08.29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84937" y="3861048"/>
            <a:ext cx="5507543" cy="2523987"/>
          </a:xfrm>
          <a:prstGeom prst="rect">
            <a:avLst/>
          </a:prstGeom>
        </p:spPr>
      </p:pic>
      <p:sp>
        <p:nvSpPr>
          <p:cNvPr id="6" name="TextBox 5"/>
          <p:cNvSpPr txBox="1"/>
          <p:nvPr/>
        </p:nvSpPr>
        <p:spPr>
          <a:xfrm>
            <a:off x="1547664" y="6427867"/>
            <a:ext cx="7416824" cy="400110"/>
          </a:xfrm>
          <a:prstGeom prst="rect">
            <a:avLst/>
          </a:prstGeom>
          <a:noFill/>
        </p:spPr>
        <p:txBody>
          <a:bodyPr wrap="square" rtlCol="0">
            <a:spAutoFit/>
          </a:bodyPr>
          <a:lstStyle/>
          <a:p>
            <a:pPr algn="r"/>
            <a:r>
              <a:rPr lang="en-US" sz="2000" dirty="0" smtClean="0">
                <a:solidFill>
                  <a:srgbClr val="0000FF"/>
                </a:solidFill>
              </a:rPr>
              <a:t>Email your selection to me: </a:t>
            </a:r>
            <a:r>
              <a:rPr lang="en-US" sz="2000" dirty="0" err="1" smtClean="0">
                <a:solidFill>
                  <a:srgbClr val="0000FF"/>
                </a:solidFill>
              </a:rPr>
              <a:t>k.zimbardi@uq.edu.au</a:t>
            </a:r>
            <a:endParaRPr lang="en-US" sz="2000" b="1" dirty="0">
              <a:solidFill>
                <a:srgbClr val="0000FF"/>
              </a:solidFill>
            </a:endParaRPr>
          </a:p>
        </p:txBody>
      </p:sp>
      <p:sp>
        <p:nvSpPr>
          <p:cNvPr id="7" name="Oval 6"/>
          <p:cNvSpPr/>
          <p:nvPr/>
        </p:nvSpPr>
        <p:spPr>
          <a:xfrm>
            <a:off x="6372200" y="4673524"/>
            <a:ext cx="360040" cy="28803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617733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4" name="Content Placeholder 3"/>
          <p:cNvSpPr>
            <a:spLocks noGrp="1"/>
          </p:cNvSpPr>
          <p:nvPr>
            <p:ph idx="1"/>
          </p:nvPr>
        </p:nvSpPr>
        <p:spPr/>
        <p:txBody>
          <a:bodyPr/>
          <a:lstStyle/>
          <a:p>
            <a:r>
              <a:rPr lang="en-US" dirty="0" smtClean="0"/>
              <a:t>Myocardial infarct -&gt; pathological cardiac remodeling -&gt; heart failure</a:t>
            </a:r>
          </a:p>
          <a:p>
            <a:r>
              <a:rPr lang="en-US" dirty="0" smtClean="0"/>
              <a:t>Inhibited by ghrelin</a:t>
            </a:r>
          </a:p>
          <a:p>
            <a:r>
              <a:rPr lang="en-US" dirty="0" smtClean="0"/>
              <a:t>Candidate pathways:</a:t>
            </a:r>
          </a:p>
          <a:p>
            <a:pPr lvl="1"/>
            <a:r>
              <a:rPr lang="en-US" dirty="0" smtClean="0"/>
              <a:t>Inflammatory response (</a:t>
            </a:r>
            <a:r>
              <a:rPr lang="en-US" dirty="0" smtClean="0">
                <a:hlinkClick r:id="rId2"/>
              </a:rPr>
              <a:t>1</a:t>
            </a:r>
            <a:r>
              <a:rPr lang="en-US" dirty="0" smtClean="0"/>
              <a:t>)</a:t>
            </a:r>
          </a:p>
          <a:p>
            <a:pPr lvl="1"/>
            <a:r>
              <a:rPr lang="en-US" dirty="0" smtClean="0"/>
              <a:t>Sympathetic nervous system response (</a:t>
            </a:r>
            <a:r>
              <a:rPr lang="en-US" dirty="0" smtClean="0">
                <a:hlinkClick r:id="rId3"/>
              </a:rPr>
              <a:t>2</a:t>
            </a:r>
            <a:r>
              <a:rPr lang="en-US" dirty="0" smtClean="0"/>
              <a:t>, </a:t>
            </a:r>
            <a:r>
              <a:rPr lang="en-US" dirty="0" smtClean="0">
                <a:hlinkClick r:id="rId4"/>
              </a:rPr>
              <a:t>3</a:t>
            </a:r>
            <a:r>
              <a:rPr lang="en-US" dirty="0" smtClean="0"/>
              <a:t>)</a:t>
            </a:r>
          </a:p>
          <a:p>
            <a:pPr lvl="1"/>
            <a:r>
              <a:rPr lang="en-US" dirty="0" smtClean="0"/>
              <a:t>Growth hormone mediated (</a:t>
            </a:r>
            <a:r>
              <a:rPr lang="en-US" dirty="0" smtClean="0">
                <a:hlinkClick r:id="rId5"/>
              </a:rPr>
              <a:t>4</a:t>
            </a:r>
            <a:r>
              <a:rPr lang="en-US" dirty="0" smtClean="0"/>
              <a:t>)</a:t>
            </a:r>
          </a:p>
        </p:txBody>
      </p:sp>
    </p:spTree>
    <p:extLst>
      <p:ext uri="{BB962C8B-B14F-4D97-AF65-F5344CB8AC3E}">
        <p14:creationId xmlns:p14="http://schemas.microsoft.com/office/powerpoint/2010/main" val="2632995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200" dirty="0" smtClean="0">
                <a:solidFill>
                  <a:srgbClr val="008000"/>
                </a:solidFill>
              </a:rPr>
              <a:t>GEO </a:t>
            </a:r>
            <a:r>
              <a:rPr lang="en-US" sz="3200" dirty="0" smtClean="0">
                <a:solidFill>
                  <a:srgbClr val="008000"/>
                </a:solidFill>
              </a:rPr>
              <a:t>Datasets</a:t>
            </a:r>
            <a:endParaRPr lang="en-US" sz="3200" dirty="0">
              <a:solidFill>
                <a:srgbClr val="008000"/>
              </a:solidFill>
            </a:endParaRPr>
          </a:p>
        </p:txBody>
      </p:sp>
      <p:sp>
        <p:nvSpPr>
          <p:cNvPr id="2" name="Content Placeholder 1"/>
          <p:cNvSpPr>
            <a:spLocks noGrp="1"/>
          </p:cNvSpPr>
          <p:nvPr>
            <p:ph idx="1"/>
          </p:nvPr>
        </p:nvSpPr>
        <p:spPr/>
        <p:txBody>
          <a:bodyPr/>
          <a:lstStyle/>
          <a:p>
            <a:r>
              <a:rPr lang="en-US" sz="2400" dirty="0">
                <a:solidFill>
                  <a:srgbClr val="008000"/>
                </a:solidFill>
                <a:hlinkClick r:id="rId2"/>
              </a:rPr>
              <a:t>http://www.ncbi.nlm.nih.gov/</a:t>
            </a:r>
            <a:r>
              <a:rPr lang="en-US" sz="2400" dirty="0" smtClean="0">
                <a:solidFill>
                  <a:srgbClr val="008000"/>
                </a:solidFill>
                <a:hlinkClick r:id="rId2"/>
              </a:rPr>
              <a:t>gds</a:t>
            </a:r>
            <a:endParaRPr lang="en-US" sz="2400" dirty="0" smtClean="0">
              <a:solidFill>
                <a:srgbClr val="008000"/>
              </a:solidFill>
            </a:endParaRPr>
          </a:p>
          <a:p>
            <a:r>
              <a:rPr lang="en-US" dirty="0">
                <a:solidFill>
                  <a:srgbClr val="3366FF"/>
                </a:solidFill>
              </a:rPr>
              <a:t>Database of results from microarray and </a:t>
            </a:r>
            <a:r>
              <a:rPr lang="en-US" dirty="0" err="1">
                <a:solidFill>
                  <a:srgbClr val="3366FF"/>
                </a:solidFill>
              </a:rPr>
              <a:t>seqRNA</a:t>
            </a:r>
            <a:r>
              <a:rPr lang="en-US" dirty="0">
                <a:solidFill>
                  <a:srgbClr val="3366FF"/>
                </a:solidFill>
              </a:rPr>
              <a:t> </a:t>
            </a:r>
            <a:r>
              <a:rPr lang="en-US" dirty="0" smtClean="0">
                <a:solidFill>
                  <a:srgbClr val="3366FF"/>
                </a:solidFill>
              </a:rPr>
              <a:t>experiments</a:t>
            </a:r>
          </a:p>
          <a:p>
            <a:r>
              <a:rPr lang="en-US" dirty="0" smtClean="0">
                <a:solidFill>
                  <a:srgbClr val="3366FF"/>
                </a:solidFill>
              </a:rPr>
              <a:t>Search for treatment models</a:t>
            </a:r>
          </a:p>
          <a:p>
            <a:r>
              <a:rPr lang="en-US" dirty="0" smtClean="0">
                <a:solidFill>
                  <a:srgbClr val="3366FF"/>
                </a:solidFill>
              </a:rPr>
              <a:t>Download data (</a:t>
            </a:r>
            <a:r>
              <a:rPr lang="en-US" dirty="0">
                <a:solidFill>
                  <a:srgbClr val="3366FF"/>
                </a:solidFill>
              </a:rPr>
              <a:t>SOFT </a:t>
            </a:r>
            <a:r>
              <a:rPr lang="en-US" dirty="0" smtClean="0">
                <a:solidFill>
                  <a:srgbClr val="3366FF"/>
                </a:solidFill>
              </a:rPr>
              <a:t>format)</a:t>
            </a:r>
          </a:p>
          <a:p>
            <a:r>
              <a:rPr lang="en-US" dirty="0" smtClean="0">
                <a:solidFill>
                  <a:srgbClr val="3366FF"/>
                </a:solidFill>
              </a:rPr>
              <a:t>Determine genes differently expressed in treatment </a:t>
            </a:r>
            <a:r>
              <a:rPr lang="en-US" dirty="0" err="1" smtClean="0">
                <a:solidFill>
                  <a:srgbClr val="3366FF"/>
                </a:solidFill>
              </a:rPr>
              <a:t>cf</a:t>
            </a:r>
            <a:r>
              <a:rPr lang="en-US" dirty="0" smtClean="0">
                <a:solidFill>
                  <a:srgbClr val="3366FF"/>
                </a:solidFill>
              </a:rPr>
              <a:t> control</a:t>
            </a:r>
          </a:p>
          <a:p>
            <a:pPr lvl="1"/>
            <a:r>
              <a:rPr lang="en-US" dirty="0" smtClean="0">
                <a:solidFill>
                  <a:srgbClr val="3366FF"/>
                </a:solidFill>
              </a:rPr>
              <a:t>Up regulated 1.5x</a:t>
            </a:r>
          </a:p>
          <a:p>
            <a:pPr lvl="1"/>
            <a:r>
              <a:rPr lang="en-US" dirty="0" smtClean="0">
                <a:solidFill>
                  <a:srgbClr val="3366FF"/>
                </a:solidFill>
              </a:rPr>
              <a:t>Down regulated 0.5x</a:t>
            </a:r>
            <a:endParaRPr lang="en-US" dirty="0">
              <a:solidFill>
                <a:srgbClr val="3366FF"/>
              </a:solidFill>
            </a:endParaRPr>
          </a:p>
          <a:p>
            <a:endParaRPr lang="en-US" dirty="0"/>
          </a:p>
        </p:txBody>
      </p:sp>
      <p:pic>
        <p:nvPicPr>
          <p:cNvPr id="3" name="Picture 2" descr="Screen Shot 2015-07-28 at 9.32.3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920" y="3933056"/>
            <a:ext cx="4406887" cy="2734680"/>
          </a:xfrm>
          <a:prstGeom prst="rect">
            <a:avLst/>
          </a:prstGeom>
        </p:spPr>
      </p:pic>
    </p:spTree>
    <p:extLst>
      <p:ext uri="{BB962C8B-B14F-4D97-AF65-F5344CB8AC3E}">
        <p14:creationId xmlns:p14="http://schemas.microsoft.com/office/powerpoint/2010/main" val="12788248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data sets</a:t>
            </a:r>
            <a:endParaRPr lang="en-US" dirty="0"/>
          </a:p>
        </p:txBody>
      </p:sp>
      <p:sp>
        <p:nvSpPr>
          <p:cNvPr id="3" name="Content Placeholder 2"/>
          <p:cNvSpPr>
            <a:spLocks noGrp="1"/>
          </p:cNvSpPr>
          <p:nvPr>
            <p:ph idx="1"/>
          </p:nvPr>
        </p:nvSpPr>
        <p:spPr/>
        <p:txBody>
          <a:bodyPr/>
          <a:lstStyle/>
          <a:p>
            <a:r>
              <a:rPr lang="en-US" dirty="0" smtClean="0"/>
              <a:t>Ghrelin:</a:t>
            </a:r>
            <a:endParaRPr lang="en-US" dirty="0"/>
          </a:p>
          <a:p>
            <a:pPr lvl="1"/>
            <a:r>
              <a:rPr lang="en-US" dirty="0"/>
              <a:t>Liver fibrosis – </a:t>
            </a:r>
            <a:r>
              <a:rPr lang="en-US" dirty="0">
                <a:hlinkClick r:id="rId2"/>
              </a:rPr>
              <a:t>GDS</a:t>
            </a:r>
            <a:r>
              <a:rPr lang="en-US" dirty="0"/>
              <a:t>, </a:t>
            </a:r>
            <a:r>
              <a:rPr lang="en-US" dirty="0">
                <a:hlinkClick r:id="rId3"/>
              </a:rPr>
              <a:t>Abstract</a:t>
            </a:r>
            <a:endParaRPr lang="en-US" dirty="0"/>
          </a:p>
          <a:p>
            <a:r>
              <a:rPr lang="en-US" dirty="0"/>
              <a:t>Searched for ‘ischemia heart mouse’ =&gt; 467 data sets</a:t>
            </a:r>
          </a:p>
          <a:p>
            <a:r>
              <a:rPr lang="en-US" dirty="0" smtClean="0"/>
              <a:t>Looking for</a:t>
            </a:r>
            <a:r>
              <a:rPr lang="en-US" dirty="0"/>
              <a:t> t</a:t>
            </a:r>
            <a:r>
              <a:rPr lang="en-US" dirty="0" smtClean="0"/>
              <a:t>ime </a:t>
            </a:r>
            <a:r>
              <a:rPr lang="en-US" dirty="0"/>
              <a:t>courses </a:t>
            </a:r>
            <a:r>
              <a:rPr lang="en-US" dirty="0" smtClean="0"/>
              <a:t>of cardiac </a:t>
            </a:r>
            <a:r>
              <a:rPr lang="en-US" dirty="0" smtClean="0"/>
              <a:t>remodeling </a:t>
            </a:r>
            <a:r>
              <a:rPr lang="en-US" dirty="0" smtClean="0"/>
              <a:t>post </a:t>
            </a:r>
            <a:r>
              <a:rPr lang="en-US" dirty="0" smtClean="0"/>
              <a:t>myocardial infarction </a:t>
            </a:r>
          </a:p>
          <a:p>
            <a:pPr lvl="1"/>
            <a:r>
              <a:rPr lang="en-US" dirty="0" smtClean="0"/>
              <a:t>0h-48hr</a:t>
            </a:r>
          </a:p>
          <a:p>
            <a:pPr lvl="1"/>
            <a:endParaRPr lang="en-US" dirty="0"/>
          </a:p>
        </p:txBody>
      </p:sp>
    </p:spTree>
    <p:extLst>
      <p:ext uri="{BB962C8B-B14F-4D97-AF65-F5344CB8AC3E}">
        <p14:creationId xmlns:p14="http://schemas.microsoft.com/office/powerpoint/2010/main" val="87685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of process</a:t>
            </a:r>
            <a:endParaRPr lang="en-US" dirty="0"/>
          </a:p>
        </p:txBody>
      </p:sp>
      <p:sp>
        <p:nvSpPr>
          <p:cNvPr id="5" name="Content Placeholder 4"/>
          <p:cNvSpPr>
            <a:spLocks noGrp="1"/>
          </p:cNvSpPr>
          <p:nvPr>
            <p:ph idx="1"/>
          </p:nvPr>
        </p:nvSpPr>
        <p:spPr/>
        <p:txBody>
          <a:bodyPr>
            <a:normAutofit/>
          </a:bodyPr>
          <a:lstStyle/>
          <a:p>
            <a:r>
              <a:rPr lang="en-AU" dirty="0" smtClean="0">
                <a:hlinkClick r:id="rId2"/>
              </a:rPr>
              <a:t>Post</a:t>
            </a:r>
            <a:r>
              <a:rPr lang="en-AU" dirty="0">
                <a:hlinkClick r:id="rId2"/>
              </a:rPr>
              <a:t>-ischemic </a:t>
            </a:r>
            <a:r>
              <a:rPr lang="en-AU" b="1" dirty="0">
                <a:hlinkClick r:id="rId2"/>
              </a:rPr>
              <a:t>heart</a:t>
            </a:r>
            <a:r>
              <a:rPr lang="en-AU" dirty="0">
                <a:hlinkClick r:id="rId2"/>
              </a:rPr>
              <a:t> failure model</a:t>
            </a:r>
            <a:endParaRPr lang="en-AU" dirty="0"/>
          </a:p>
          <a:p>
            <a:pPr lvl="1"/>
            <a:r>
              <a:rPr lang="en-US" dirty="0" smtClean="0">
                <a:hlinkClick r:id="rId3"/>
              </a:rPr>
              <a:t>Abstract</a:t>
            </a:r>
            <a:endParaRPr lang="en-US" dirty="0" smtClean="0"/>
          </a:p>
          <a:p>
            <a:pPr lvl="1"/>
            <a:r>
              <a:rPr lang="en-US" dirty="0" smtClean="0">
                <a:hlinkClick r:id="rId4"/>
              </a:rPr>
              <a:t>Paper</a:t>
            </a:r>
            <a:endParaRPr lang="en-US" dirty="0" smtClean="0"/>
          </a:p>
          <a:p>
            <a:pPr lvl="2"/>
            <a:r>
              <a:rPr lang="en-US" dirty="0"/>
              <a:t>Differential gene expression profile in post-ischemic heart failure mouse </a:t>
            </a:r>
            <a:r>
              <a:rPr lang="en-US" dirty="0" smtClean="0"/>
              <a:t>hearts: </a:t>
            </a:r>
          </a:p>
          <a:p>
            <a:pPr lvl="2"/>
            <a:r>
              <a:rPr lang="en-US" dirty="0" smtClean="0"/>
              <a:t>“</a:t>
            </a:r>
            <a:r>
              <a:rPr lang="en-AU" dirty="0"/>
              <a:t>A total of 14,755 distinct genes with known protein products were probed </a:t>
            </a:r>
            <a:r>
              <a:rPr lang="en-AU" dirty="0" smtClean="0"/>
              <a:t>… </a:t>
            </a:r>
            <a:r>
              <a:rPr lang="en-AU" dirty="0"/>
              <a:t>1989 </a:t>
            </a:r>
            <a:r>
              <a:rPr lang="en-AU" dirty="0" smtClean="0"/>
              <a:t>genes (</a:t>
            </a:r>
            <a:r>
              <a:rPr lang="en-AU" dirty="0"/>
              <a:t>13.48%) were significantly up-regulated and 90 </a:t>
            </a:r>
            <a:r>
              <a:rPr lang="en-AU" dirty="0" smtClean="0"/>
              <a:t>genes (</a:t>
            </a:r>
            <a:r>
              <a:rPr lang="en-AU" dirty="0"/>
              <a:t>0.61%) were down-regulated in post-ischemic HF hearts. Using the </a:t>
            </a:r>
            <a:r>
              <a:rPr lang="en-AU" dirty="0" err="1"/>
              <a:t>GenMapp</a:t>
            </a:r>
            <a:r>
              <a:rPr lang="en-AU" dirty="0"/>
              <a:t> software to categorize Gene Ontology terms, we examined whether certain cellular pathways encoded by altered genes were prominently affected in the infarcted myocardium… We validated by real-time PCR five of the genes that were found by the microarray analysis to be either up- (</a:t>
            </a:r>
            <a:r>
              <a:rPr lang="en-AU" i="1" dirty="0"/>
              <a:t>Hif1a</a:t>
            </a:r>
            <a:r>
              <a:rPr lang="en-AU" dirty="0"/>
              <a:t>, </a:t>
            </a:r>
            <a:r>
              <a:rPr lang="en-AU" i="1" dirty="0"/>
              <a:t>Ifnar1</a:t>
            </a:r>
            <a:r>
              <a:rPr lang="en-AU" dirty="0"/>
              <a:t>, </a:t>
            </a:r>
            <a:r>
              <a:rPr lang="en-AU" i="1" dirty="0"/>
              <a:t>Mmp23</a:t>
            </a:r>
            <a:r>
              <a:rPr lang="en-AU" dirty="0"/>
              <a:t>, and </a:t>
            </a:r>
            <a:r>
              <a:rPr lang="en-AU" i="1" dirty="0"/>
              <a:t>Tlr4</a:t>
            </a:r>
            <a:r>
              <a:rPr lang="en-AU" dirty="0"/>
              <a:t>) or not regulated (</a:t>
            </a:r>
            <a:r>
              <a:rPr lang="en-AU" i="1" dirty="0"/>
              <a:t>Nos2</a:t>
            </a:r>
            <a:r>
              <a:rPr lang="en-AU" dirty="0"/>
              <a:t>)</a:t>
            </a:r>
            <a:r>
              <a:rPr lang="en-AU" dirty="0" smtClean="0"/>
              <a:t>.”</a:t>
            </a:r>
            <a:endParaRPr lang="en-US" dirty="0"/>
          </a:p>
          <a:p>
            <a:pPr lvl="2"/>
            <a:endParaRPr lang="en-US" dirty="0"/>
          </a:p>
        </p:txBody>
      </p:sp>
    </p:spTree>
    <p:extLst>
      <p:ext uri="{BB962C8B-B14F-4D97-AF65-F5344CB8AC3E}">
        <p14:creationId xmlns:p14="http://schemas.microsoft.com/office/powerpoint/2010/main" val="791344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AU" dirty="0">
                <a:hlinkClick r:id="rId2"/>
              </a:rPr>
              <a:t>Post-ischemic heart failure </a:t>
            </a:r>
            <a:r>
              <a:rPr lang="en-AU" dirty="0" smtClean="0">
                <a:hlinkClick r:id="rId2"/>
              </a:rPr>
              <a:t>model</a:t>
            </a:r>
            <a:endParaRPr lang="en-AU" dirty="0"/>
          </a:p>
          <a:p>
            <a:pPr lvl="1"/>
            <a:r>
              <a:rPr lang="en-AU" dirty="0"/>
              <a:t>Analysis of C57BL/6 hearts 7 weeks after inducing myocardial infarction. Myocardial infarcts were produced by ligation of the descending branch of the left coronary artery. </a:t>
            </a:r>
            <a:endParaRPr lang="en-AU" sz="3800" dirty="0"/>
          </a:p>
          <a:p>
            <a:r>
              <a:rPr lang="en-AU" sz="2400" dirty="0"/>
              <a:t> </a:t>
            </a:r>
          </a:p>
          <a:p>
            <a:pPr lvl="1"/>
            <a:endParaRPr lang="en-AU" dirty="0"/>
          </a:p>
          <a:p>
            <a:endParaRPr lang="en-US" dirty="0"/>
          </a:p>
        </p:txBody>
      </p:sp>
    </p:spTree>
    <p:extLst>
      <p:ext uri="{BB962C8B-B14F-4D97-AF65-F5344CB8AC3E}">
        <p14:creationId xmlns:p14="http://schemas.microsoft.com/office/powerpoint/2010/main" val="3541476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AU" dirty="0">
                <a:hlinkClick r:id="rId3"/>
              </a:rPr>
              <a:t>Acute myocardial infarction model: time course (MG-U74C)</a:t>
            </a:r>
            <a:endParaRPr lang="en-AU" dirty="0"/>
          </a:p>
          <a:p>
            <a:pPr lvl="1"/>
            <a:r>
              <a:rPr lang="en-AU" dirty="0"/>
              <a:t>Analysis of left heart ventricles (LV) at various time points up to 48 hours following surgically induced acute myocardial infarction (AMI). Ischemic/infarcted tissue, surviving free wall, and the </a:t>
            </a:r>
            <a:r>
              <a:rPr lang="en-AU" dirty="0" err="1"/>
              <a:t>interventricular</a:t>
            </a:r>
            <a:r>
              <a:rPr lang="en-AU" dirty="0"/>
              <a:t> septum of LV examined. </a:t>
            </a:r>
            <a:endParaRPr lang="en-AU" dirty="0" smtClean="0"/>
          </a:p>
          <a:p>
            <a:pPr lvl="1"/>
            <a:r>
              <a:rPr lang="en-AU" dirty="0" err="1"/>
              <a:t>Harpster</a:t>
            </a:r>
            <a:r>
              <a:rPr lang="en-AU" dirty="0"/>
              <a:t> MH, </a:t>
            </a:r>
            <a:r>
              <a:rPr lang="en-AU" dirty="0" err="1"/>
              <a:t>Bandyopadhyay</a:t>
            </a:r>
            <a:r>
              <a:rPr lang="en-AU" dirty="0"/>
              <a:t> S, Thomas DP, </a:t>
            </a:r>
            <a:r>
              <a:rPr lang="en-AU" dirty="0" err="1"/>
              <a:t>Ivanov</a:t>
            </a:r>
            <a:r>
              <a:rPr lang="en-AU" dirty="0"/>
              <a:t> PS et al. Earliest changes in the left ventricular </a:t>
            </a:r>
            <a:r>
              <a:rPr lang="en-AU" dirty="0" err="1"/>
              <a:t>transcriptome</a:t>
            </a:r>
            <a:r>
              <a:rPr lang="en-AU" dirty="0"/>
              <a:t> </a:t>
            </a:r>
            <a:r>
              <a:rPr lang="en-AU" dirty="0" err="1"/>
              <a:t>postmyocardial</a:t>
            </a:r>
            <a:r>
              <a:rPr lang="en-AU" dirty="0"/>
              <a:t> infarction. </a:t>
            </a:r>
            <a:r>
              <a:rPr lang="en-AU" i="1" dirty="0" err="1"/>
              <a:t>Mamm</a:t>
            </a:r>
            <a:r>
              <a:rPr lang="en-AU" i="1" dirty="0"/>
              <a:t> Genome</a:t>
            </a:r>
            <a:r>
              <a:rPr lang="en-AU" dirty="0"/>
              <a:t> 2006 Jul;17(7):701-15. PMID: </a:t>
            </a:r>
            <a:r>
              <a:rPr lang="en-AU" dirty="0" smtClean="0">
                <a:hlinkClick r:id="rId4" tooltip="Link to PubMed record"/>
              </a:rPr>
              <a:t>16845475</a:t>
            </a:r>
            <a:endParaRPr lang="en-AU" dirty="0" smtClean="0"/>
          </a:p>
          <a:p>
            <a:pPr lvl="1"/>
            <a:r>
              <a:rPr lang="en-AU" dirty="0"/>
              <a:t>GDS2331[ACCN]</a:t>
            </a:r>
          </a:p>
          <a:p>
            <a:pPr lvl="1"/>
            <a:endParaRPr lang="en-AU" dirty="0"/>
          </a:p>
          <a:p>
            <a:pPr lvl="1"/>
            <a:endParaRPr lang="en-US" dirty="0"/>
          </a:p>
        </p:txBody>
      </p:sp>
    </p:spTree>
    <p:extLst>
      <p:ext uri="{BB962C8B-B14F-4D97-AF65-F5344CB8AC3E}">
        <p14:creationId xmlns:p14="http://schemas.microsoft.com/office/powerpoint/2010/main" val="986646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downloaded as txt</a:t>
            </a:r>
            <a:endParaRPr lang="en-US" dirty="0"/>
          </a:p>
        </p:txBody>
      </p:sp>
      <p:pic>
        <p:nvPicPr>
          <p:cNvPr id="4" name="Picture 3" descr="Screen Shot 2014-08-19 at 9.04.16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1600" y="1700808"/>
            <a:ext cx="7848872" cy="4905545"/>
          </a:xfrm>
          <a:prstGeom prst="rect">
            <a:avLst/>
          </a:prstGeom>
        </p:spPr>
      </p:pic>
    </p:spTree>
    <p:extLst>
      <p:ext uri="{BB962C8B-B14F-4D97-AF65-F5344CB8AC3E}">
        <p14:creationId xmlns:p14="http://schemas.microsoft.com/office/powerpoint/2010/main" val="1216645493"/>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3712</TotalTime>
  <Words>2098</Words>
  <Application>Microsoft Macintosh PowerPoint</Application>
  <PresentationFormat>On-screen Show (4:3)</PresentationFormat>
  <Paragraphs>176</Paragraphs>
  <Slides>20</Slides>
  <Notes>2</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Adjacency</vt:lpstr>
      <vt:lpstr>BIOM3015 Practical Module 1</vt:lpstr>
      <vt:lpstr>Module 1: Ischemic Heart Disease</vt:lpstr>
      <vt:lpstr>Overview</vt:lpstr>
      <vt:lpstr>GEO Datasets</vt:lpstr>
      <vt:lpstr>Available data sets</vt:lpstr>
      <vt:lpstr>Example of process</vt:lpstr>
      <vt:lpstr>PowerPoint Presentation</vt:lpstr>
      <vt:lpstr>PowerPoint Presentation</vt:lpstr>
      <vt:lpstr>Data downloaded as txt</vt:lpstr>
      <vt:lpstr>Converted to xls and differences calculated</vt:lpstr>
      <vt:lpstr>Get lists of ‘top 100’ genes for students</vt:lpstr>
      <vt:lpstr>Get lists of ‘top 100’ genes for students</vt:lpstr>
      <vt:lpstr>DAVID</vt:lpstr>
      <vt:lpstr>Load in the top 100 genes…</vt:lpstr>
      <vt:lpstr>PowerPoint Presentation</vt:lpstr>
      <vt:lpstr>And the stars appear…</vt:lpstr>
      <vt:lpstr>… and then gives you more gene information than you could imagine</vt:lpstr>
      <vt:lpstr>Selecting your tissue &amp; gene</vt:lpstr>
      <vt:lpstr>Choosing and ordering your primers</vt:lpstr>
      <vt:lpstr>What makes a good primer pair?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Xinli Zhang</dc:creator>
  <cp:lastModifiedBy>kirsten</cp:lastModifiedBy>
  <cp:revision>41</cp:revision>
  <cp:lastPrinted>2014-08-22T03:48:14Z</cp:lastPrinted>
  <dcterms:created xsi:type="dcterms:W3CDTF">2014-08-18T09:28:31Z</dcterms:created>
  <dcterms:modified xsi:type="dcterms:W3CDTF">2015-07-27T23:52:13Z</dcterms:modified>
</cp:coreProperties>
</file>